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2018/8/14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方正少儿简体" pitchFamily="65" charset="-122"/>
                <a:ea typeface="方正少儿简体" pitchFamily="65" charset="-122"/>
              </a:rPr>
              <a:t>第四课 艾敏是一个学生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EG" altLang="zh-CN" sz="4800" dirty="0" smtClean="0">
                <a:solidFill>
                  <a:schemeClr val="accent2">
                    <a:lumMod val="75000"/>
                  </a:schemeClr>
                </a:solidFill>
                <a:latin typeface="XB Yas" pitchFamily="2" charset="-78"/>
                <a:cs typeface="XB Yas" pitchFamily="2" charset="-78"/>
              </a:rPr>
              <a:t>اَلدَّرْسُ الرَّابِعُ  أَمِينٌ طَالِبٌ</a:t>
            </a:r>
            <a:endParaRPr lang="zh-CN" altLang="en-US" sz="4800" dirty="0">
              <a:solidFill>
                <a:schemeClr val="accent2">
                  <a:lumMod val="75000"/>
                </a:schemeClr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844824"/>
            <a:ext cx="803938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جَا جِي جُو</a:t>
            </a:r>
            <a:endParaRPr lang="zh-CN" altLang="en-US" sz="1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31640" y="1556792"/>
            <a:ext cx="666400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جَيْ جَوْ</a:t>
            </a:r>
            <a:endParaRPr lang="zh-CN" alt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484784"/>
            <a:ext cx="711284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dirty="0" smtClean="0">
                <a:ln/>
                <a:solidFill>
                  <a:schemeClr val="accent3"/>
                </a:solidFill>
                <a:latin typeface="XB Yas" pitchFamily="2" charset="-78"/>
                <a:cs typeface="XB Yas" pitchFamily="2" charset="-78"/>
              </a:rPr>
              <a:t>جًا جٍ جٌ</a:t>
            </a:r>
            <a:endParaRPr lang="zh-CN" altLang="en-US" sz="19900" b="1" dirty="0">
              <a:ln/>
              <a:solidFill>
                <a:schemeClr val="accent3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7784" y="1268760"/>
            <a:ext cx="362150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ض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9260" y="1556792"/>
            <a:ext cx="798327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115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ضْ ضَ ضِ ضُ</a:t>
            </a:r>
            <a:endParaRPr lang="zh-CN" altLang="en-US" sz="115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916832"/>
            <a:ext cx="757931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ضَا ضِي ضُو</a:t>
            </a:r>
            <a:endParaRPr lang="zh-CN" altLang="en-US" sz="13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556792"/>
            <a:ext cx="745428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ضَيْ ضَوْ</a:t>
            </a:r>
            <a:endParaRPr lang="zh-CN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2060848"/>
            <a:ext cx="832792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ضًا ضٍ ضٌ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91880" y="1124744"/>
            <a:ext cx="239360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ط</a:t>
            </a:r>
            <a:endParaRPr lang="zh-CN" altLang="en-US" sz="23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988840"/>
            <a:ext cx="803777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طْ طَ طِ طُ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方正少儿简体" pitchFamily="65" charset="-122"/>
                <a:ea typeface="方正少儿简体" pitchFamily="65" charset="-122"/>
              </a:rPr>
              <a:t>字母及其发音</a:t>
            </a:r>
            <a:endParaRPr lang="zh-CN" altLang="en-US" dirty="0"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altLang="zh-CN" sz="4800" dirty="0" smtClean="0">
                <a:solidFill>
                  <a:schemeClr val="tx1"/>
                </a:solidFill>
                <a:latin typeface="XB Yas" pitchFamily="2" charset="-78"/>
                <a:cs typeface="XB Yas" pitchFamily="2" charset="-78"/>
              </a:rPr>
              <a:t>اَلْأَحْرُفُ وَنُطْقُهَا</a:t>
            </a:r>
            <a:endParaRPr lang="zh-CN" altLang="en-US" sz="4800" dirty="0">
              <a:solidFill>
                <a:schemeClr val="tx1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556792"/>
            <a:ext cx="799129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طَا طِي طُو</a:t>
            </a:r>
            <a:endParaRPr lang="zh-CN" alt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484784"/>
            <a:ext cx="662553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طَيْ طَوْ</a:t>
            </a:r>
            <a:endParaRPr lang="zh-CN" altLang="en-US" sz="19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700808"/>
            <a:ext cx="7465505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طًا طٍ طٌ</a:t>
            </a:r>
            <a:endParaRPr lang="zh-CN" altLang="en-US" sz="199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方正汉真广标简体" pitchFamily="2" charset="-122"/>
                <a:ea typeface="方正汉真广标简体" pitchFamily="2" charset="-122"/>
              </a:rPr>
              <a:t>主格独立人称代词</a:t>
            </a:r>
            <a:r>
              <a:rPr lang="ar-EG" altLang="zh-CN" sz="4000" dirty="0" smtClean="0">
                <a:latin typeface="方正汉真广标简体" pitchFamily="2" charset="-122"/>
                <a:ea typeface="方正汉真广标简体" pitchFamily="2" charset="-122"/>
              </a:rPr>
              <a:t> </a:t>
            </a:r>
            <a:r>
              <a:rPr lang="zh-CN" altLang="en-US" sz="4000" dirty="0" smtClean="0">
                <a:latin typeface="方正汉真广标简体" pitchFamily="2" charset="-122"/>
                <a:ea typeface="方正汉真广标简体" pitchFamily="2" charset="-122"/>
              </a:rPr>
              <a:t>表</a:t>
            </a:r>
            <a:endParaRPr lang="zh-CN" altLang="en-US" sz="4000" dirty="0">
              <a:latin typeface="方正汉真广标简体" pitchFamily="2" charset="-122"/>
              <a:ea typeface="方正汉真广标简体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46085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6731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艺黑简体" pitchFamily="65" charset="-122"/>
                          <a:ea typeface="方正艺黑简体" pitchFamily="65" charset="-122"/>
                          <a:cs typeface="louts shamy" pitchFamily="2" charset="-78"/>
                        </a:rPr>
                        <a:t>第一人称</a:t>
                      </a:r>
                      <a:endParaRPr lang="zh-CN" altLang="en-US" sz="2000" b="0" dirty="0">
                        <a:latin typeface="方正艺黑简体" pitchFamily="65" charset="-122"/>
                        <a:ea typeface="方正艺黑简体" pitchFamily="65" charset="-122"/>
                        <a:cs typeface="louts shamy" pitchFamily="2" charset="-7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艺黑简体" pitchFamily="65" charset="-122"/>
                          <a:ea typeface="方正艺黑简体" pitchFamily="65" charset="-122"/>
                          <a:cs typeface="louts shamy" pitchFamily="2" charset="-78"/>
                        </a:rPr>
                        <a:t>第二人称</a:t>
                      </a:r>
                      <a:endParaRPr lang="zh-CN" altLang="en-US" sz="2000" b="0" dirty="0">
                        <a:latin typeface="方正艺黑简体" pitchFamily="65" charset="-122"/>
                        <a:ea typeface="方正艺黑简体" pitchFamily="65" charset="-122"/>
                        <a:cs typeface="louts shamy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艺黑简体" pitchFamily="65" charset="-122"/>
                          <a:ea typeface="方正艺黑简体" pitchFamily="65" charset="-122"/>
                          <a:cs typeface="louts shamy" pitchFamily="2" charset="-78"/>
                        </a:rPr>
                        <a:t>第三人称</a:t>
                      </a:r>
                      <a:endParaRPr lang="zh-CN" altLang="en-US" sz="2000" b="0" dirty="0">
                        <a:latin typeface="方正艺黑简体" pitchFamily="65" charset="-122"/>
                        <a:ea typeface="方正艺黑简体" pitchFamily="65" charset="-122"/>
                        <a:cs typeface="louts shamy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</a:tr>
              <a:tr h="6731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古隶简体" pitchFamily="65" charset="-122"/>
                          <a:ea typeface="方正古隶简体" pitchFamily="65" charset="-122"/>
                          <a:cs typeface="louts shamy" pitchFamily="2" charset="-78"/>
                        </a:rPr>
                        <a:t>阴阳共性</a:t>
                      </a:r>
                      <a:endParaRPr lang="zh-CN" altLang="en-US" sz="2000" b="0" dirty="0">
                        <a:latin typeface="方正古隶简体" pitchFamily="65" charset="-122"/>
                        <a:ea typeface="方正古隶简体" pitchFamily="65" charset="-122"/>
                        <a:cs typeface="louts shamy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古隶简体" pitchFamily="65" charset="-122"/>
                          <a:ea typeface="方正古隶简体" pitchFamily="65" charset="-122"/>
                          <a:cs typeface="louts shamy" pitchFamily="2" charset="-78"/>
                        </a:rPr>
                        <a:t>阴性</a:t>
                      </a:r>
                      <a:endParaRPr lang="zh-CN" altLang="en-US" sz="2000" b="0" dirty="0">
                        <a:latin typeface="方正古隶简体" pitchFamily="65" charset="-122"/>
                        <a:ea typeface="方正古隶简体" pitchFamily="65" charset="-122"/>
                        <a:cs typeface="louts shamy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古隶简体" pitchFamily="65" charset="-122"/>
                          <a:ea typeface="方正古隶简体" pitchFamily="65" charset="-122"/>
                          <a:cs typeface="louts shamy" pitchFamily="2" charset="-78"/>
                        </a:rPr>
                        <a:t>阳性</a:t>
                      </a:r>
                      <a:endParaRPr lang="zh-CN" altLang="en-US" sz="2000" b="0" dirty="0">
                        <a:latin typeface="方正古隶简体" pitchFamily="65" charset="-122"/>
                        <a:ea typeface="方正古隶简体" pitchFamily="65" charset="-122"/>
                        <a:cs typeface="louts shamy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古隶简体" pitchFamily="65" charset="-122"/>
                          <a:ea typeface="方正古隶简体" pitchFamily="65" charset="-122"/>
                          <a:cs typeface="louts shamy" pitchFamily="2" charset="-78"/>
                        </a:rPr>
                        <a:t>阴性</a:t>
                      </a:r>
                      <a:endParaRPr lang="zh-CN" altLang="en-US" sz="2000" b="0" dirty="0">
                        <a:latin typeface="方正古隶简体" pitchFamily="65" charset="-122"/>
                        <a:ea typeface="方正古隶简体" pitchFamily="65" charset="-122"/>
                        <a:cs typeface="louts shamy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古隶简体" pitchFamily="65" charset="-122"/>
                          <a:ea typeface="方正古隶简体" pitchFamily="65" charset="-122"/>
                          <a:cs typeface="louts shamy" pitchFamily="2" charset="-78"/>
                        </a:rPr>
                        <a:t>阳性</a:t>
                      </a:r>
                      <a:endParaRPr lang="zh-CN" altLang="en-US" sz="2000" b="0" dirty="0">
                        <a:latin typeface="方正古隶简体" pitchFamily="65" charset="-122"/>
                        <a:ea typeface="方正古隶简体" pitchFamily="65" charset="-122"/>
                        <a:cs typeface="louts shamy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/>
                </a:tc>
              </a:tr>
              <a:tr h="1087402"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أَنَا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أَنْتِ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أَنْتَ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هِيَ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هُوَ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康体简体" pitchFamily="2" charset="-122"/>
                          <a:ea typeface="方正康体简体" pitchFamily="2" charset="-122"/>
                          <a:cs typeface="louts shamy" pitchFamily="2" charset="-78"/>
                        </a:rPr>
                        <a:t>单数</a:t>
                      </a:r>
                      <a:endParaRPr lang="zh-CN" altLang="en-US" sz="2000" b="0" dirty="0">
                        <a:latin typeface="方正康体简体" pitchFamily="2" charset="-122"/>
                        <a:ea typeface="方正康体简体" pitchFamily="2" charset="-122"/>
                        <a:cs typeface="louts shamy" pitchFamily="2" charset="-78"/>
                      </a:endParaRPr>
                    </a:p>
                  </a:txBody>
                  <a:tcPr anchor="ctr"/>
                </a:tc>
              </a:tr>
              <a:tr h="1087402">
                <a:tc>
                  <a:txBody>
                    <a:bodyPr/>
                    <a:lstStyle/>
                    <a:p>
                      <a:pPr algn="ctr" rtl="1"/>
                      <a:endParaRPr lang="zh-CN" altLang="en-US" sz="3600" b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أَنْتُمَا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أَنْتُمَا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هُمَا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هُمَا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康体简体" pitchFamily="2" charset="-122"/>
                          <a:ea typeface="方正康体简体" pitchFamily="2" charset="-122"/>
                          <a:cs typeface="louts shamy" pitchFamily="2" charset="-78"/>
                        </a:rPr>
                        <a:t>双数</a:t>
                      </a:r>
                      <a:endParaRPr lang="zh-CN" altLang="en-US" sz="2000" b="0" dirty="0">
                        <a:latin typeface="方正康体简体" pitchFamily="2" charset="-122"/>
                        <a:ea typeface="方正康体简体" pitchFamily="2" charset="-122"/>
                        <a:cs typeface="louts shamy" pitchFamily="2" charset="-78"/>
                      </a:endParaRPr>
                    </a:p>
                  </a:txBody>
                  <a:tcPr anchor="ctr"/>
                </a:tc>
              </a:tr>
              <a:tr h="1087402"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نَحْنُ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أَنْتُنَّ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أَنْتُمْ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هُنَّ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altLang="zh-CN" sz="3600" b="0" dirty="0" smtClean="0">
                          <a:latin typeface="louts shamy" pitchFamily="2" charset="-78"/>
                          <a:cs typeface="louts shamy" pitchFamily="2" charset="-78"/>
                        </a:rPr>
                        <a:t>هُمْ</a:t>
                      </a:r>
                      <a:endParaRPr lang="zh-CN" altLang="en-US" sz="3600" b="0" dirty="0">
                        <a:latin typeface="louts shamy" pitchFamily="2" charset="-78"/>
                        <a:cs typeface="louts shamy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 smtClean="0">
                          <a:latin typeface="方正康体简体" pitchFamily="2" charset="-122"/>
                          <a:ea typeface="方正康体简体" pitchFamily="2" charset="-122"/>
                          <a:cs typeface="louts shamy" pitchFamily="2" charset="-78"/>
                        </a:rPr>
                        <a:t>复数</a:t>
                      </a:r>
                      <a:endParaRPr lang="zh-CN" altLang="en-US" sz="2000" b="0" dirty="0">
                        <a:latin typeface="方正康体简体" pitchFamily="2" charset="-122"/>
                        <a:ea typeface="方正康体简体" pitchFamily="2" charset="-122"/>
                        <a:cs typeface="louts shamy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3848" y="1412776"/>
            <a:ext cx="309572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XB Yas" pitchFamily="2" charset="-78"/>
                <a:cs typeface="XB Yas" pitchFamily="2" charset="-78"/>
              </a:rPr>
              <a:t>ش</a:t>
            </a:r>
            <a:endParaRPr lang="zh-CN" altLang="en-US" sz="23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988840"/>
            <a:ext cx="832792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شْ شَ شِ شُ</a:t>
            </a:r>
            <a:endParaRPr lang="zh-CN" altLang="en-US" sz="13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916832"/>
            <a:ext cx="807304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شَا شِي شُو</a:t>
            </a:r>
            <a:endParaRPr lang="zh-CN" alt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700808"/>
            <a:ext cx="669285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شَيْ شَوْ</a:t>
            </a:r>
            <a:endParaRPr lang="zh-CN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1124744"/>
            <a:ext cx="866936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شًا شٍ شٌ</a:t>
            </a:r>
            <a:endParaRPr lang="zh-CN" altLang="en-US" sz="19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63888" y="980728"/>
            <a:ext cx="2169185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ج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0294" y="980728"/>
            <a:ext cx="885370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جْ جَ جِ جُ</a:t>
            </a:r>
            <a:endParaRPr lang="zh-CN" alt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127</Words>
  <Application>Microsoft Office PowerPoint</Application>
  <PresentationFormat>全屏显示(4:3)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</vt:lpstr>
      <vt:lpstr>第四课 艾敏是一个学生</vt:lpstr>
      <vt:lpstr>字母及其发音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主格独立人称代词 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第四课 艾敏是一个学生</dc:title>
  <dc:creator>Administrator</dc:creator>
  <cp:lastModifiedBy>马小明</cp:lastModifiedBy>
  <cp:revision>5</cp:revision>
  <dcterms:created xsi:type="dcterms:W3CDTF">2018-08-11T11:06:19Z</dcterms:created>
  <dcterms:modified xsi:type="dcterms:W3CDTF">2018-08-14T07:59:29Z</dcterms:modified>
</cp:coreProperties>
</file>