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8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635" autoAdjust="0"/>
  </p:normalViewPr>
  <p:slideViewPr>
    <p:cSldViewPr>
      <p:cViewPr varScale="1">
        <p:scale>
          <a:sx n="145" d="100"/>
          <a:sy n="145" d="100"/>
        </p:scale>
        <p:origin x="-654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86B89A-EF43-47E9-971B-270E843B652E}" type="datetimeFigureOut">
              <a:rPr lang="zh-CN" altLang="en-US" smtClean="0"/>
              <a:pPr/>
              <a:t>2020/5/9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3E4A2-5D17-4A2C-BE4B-CAFFB359FDA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E4A2-5D17-4A2C-BE4B-CAFFB359FDA0}" type="slidenum">
              <a:rPr lang="zh-CN" altLang="en-US" smtClean="0"/>
              <a:pPr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grpSp>
        <p:nvGrpSpPr>
          <p:cNvPr id="2" name="组合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任意多边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任意多边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任意多边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pPr/>
              <a:t>2020/5/9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2020/5/9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2020/5/9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2020/5/9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2020/5/9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燕尾形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燕尾形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2020/5/9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2020/5/9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2020/5/9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2020/5/9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2020/5/9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pPr/>
              <a:t>2020/5/9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任意多边形 8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燕尾形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燕尾形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任意多边形 11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pPr/>
              <a:t>2020/5/9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00034" y="1714494"/>
            <a:ext cx="4714908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阿拉伯语精读（</a:t>
            </a:r>
            <a:r>
              <a:rPr lang="en-US" altLang="zh-CN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）</a:t>
            </a:r>
            <a:endParaRPr lang="zh-CN" altLang="en-US" dirty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85720" y="4000510"/>
            <a:ext cx="3214710" cy="899778"/>
          </a:xfrm>
        </p:spPr>
        <p:txBody>
          <a:bodyPr>
            <a:normAutofit fontScale="62500" lnSpcReduction="20000"/>
          </a:bodyPr>
          <a:lstStyle/>
          <a:p>
            <a:r>
              <a:rPr lang="zh-CN" altLang="en-US" b="1" dirty="0" smtClean="0">
                <a:solidFill>
                  <a:srgbClr val="FFC000"/>
                </a:solidFill>
                <a:latin typeface="+mn-ea"/>
              </a:rPr>
              <a:t>商务阿拉伯语专业  马小明</a:t>
            </a:r>
            <a:endParaRPr lang="en-US" altLang="zh-CN" b="1" dirty="0" smtClean="0">
              <a:solidFill>
                <a:srgbClr val="FFC000"/>
              </a:solidFill>
              <a:latin typeface="+mn-ea"/>
            </a:endParaRPr>
          </a:p>
          <a:p>
            <a:r>
              <a:rPr lang="en-US" altLang="zh-CN" sz="2800" dirty="0" smtClean="0">
                <a:solidFill>
                  <a:srgbClr val="FFC000"/>
                </a:solidFill>
                <a:latin typeface="+mn-ea"/>
              </a:rPr>
              <a:t>2018-2019</a:t>
            </a:r>
            <a:r>
              <a:rPr lang="zh-CN" altLang="en-US" sz="2800" dirty="0" smtClean="0">
                <a:solidFill>
                  <a:srgbClr val="FFC000"/>
                </a:solidFill>
                <a:latin typeface="+mn-ea"/>
              </a:rPr>
              <a:t>学年第一学期</a:t>
            </a:r>
            <a:endParaRPr lang="en-US" altLang="zh-CN" b="1" dirty="0" smtClean="0">
              <a:solidFill>
                <a:srgbClr val="FFC000"/>
              </a:solidFill>
              <a:latin typeface="+mn-ea"/>
            </a:endParaRPr>
          </a:p>
          <a:p>
            <a:r>
              <a:rPr lang="en-US" altLang="zh-CN" b="1" dirty="0" smtClean="0">
                <a:solidFill>
                  <a:srgbClr val="FFC000"/>
                </a:solidFill>
                <a:latin typeface="+mn-ea"/>
              </a:rPr>
              <a:t>2018</a:t>
            </a:r>
            <a:r>
              <a:rPr lang="zh-CN" altLang="en-US" b="1" dirty="0" smtClean="0">
                <a:solidFill>
                  <a:srgbClr val="FFC000"/>
                </a:solidFill>
                <a:latin typeface="+mn-ea"/>
              </a:rPr>
              <a:t>年</a:t>
            </a:r>
            <a:r>
              <a:rPr lang="en-US" altLang="zh-CN" b="1" dirty="0" smtClean="0">
                <a:solidFill>
                  <a:srgbClr val="FFC000"/>
                </a:solidFill>
                <a:latin typeface="+mn-ea"/>
              </a:rPr>
              <a:t>8</a:t>
            </a:r>
            <a:r>
              <a:rPr lang="zh-CN" altLang="en-US" b="1" dirty="0" smtClean="0">
                <a:solidFill>
                  <a:srgbClr val="FFC000"/>
                </a:solidFill>
                <a:latin typeface="+mn-ea"/>
              </a:rPr>
              <a:t>月</a:t>
            </a:r>
            <a:endParaRPr lang="zh-CN" altLang="en-US" b="1" dirty="0">
              <a:solidFill>
                <a:srgbClr val="FFC000"/>
              </a:solidFill>
              <a:latin typeface="+mn-ea"/>
            </a:endParaRPr>
          </a:p>
        </p:txBody>
      </p:sp>
      <p:pic>
        <p:nvPicPr>
          <p:cNvPr id="5" name="图片 4" descr="15523739958921619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9" y="160717"/>
            <a:ext cx="1357321" cy="1257300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/>
        </p:spPr>
      </p:pic>
      <p:pic>
        <p:nvPicPr>
          <p:cNvPr id="6" name="图片 5" descr="d8b1ac8811777505290585f53628495_副本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428610"/>
            <a:ext cx="3214690" cy="43148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275856" y="195487"/>
            <a:ext cx="2664296" cy="45089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EG" altLang="zh-CN" sz="287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miri Quran" pitchFamily="2" charset="-78"/>
                <a:cs typeface="Amiri Quran" pitchFamily="2" charset="-78"/>
              </a:rPr>
              <a:t>م</a:t>
            </a:r>
            <a:endParaRPr lang="zh-CN" altLang="en-US" sz="287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miri Quran" pitchFamily="2" charset="-78"/>
              <a:cs typeface="Amiri Quran" pitchFamily="2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63689" y="1329612"/>
            <a:ext cx="3764171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ar-EG" altLang="zh-CN" sz="16600" b="1" cap="none" spc="0" dirty="0" smtClean="0">
                <a:ln/>
                <a:solidFill>
                  <a:schemeClr val="accent3"/>
                </a:solidFill>
                <a:effectLst/>
                <a:latin typeface="XB Yas" pitchFamily="2" charset="-78"/>
                <a:cs typeface="XB Yas" pitchFamily="2" charset="-78"/>
              </a:rPr>
              <a:t>مْ مَ مِ مُ</a:t>
            </a:r>
            <a:endParaRPr lang="zh-CN" altLang="en-US" sz="16600" b="1" cap="none" spc="0" dirty="0">
              <a:ln/>
              <a:solidFill>
                <a:schemeClr val="accent3"/>
              </a:solidFill>
              <a:effectLst/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43609" y="1113588"/>
            <a:ext cx="4395755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ar-EG" altLang="zh-CN" sz="16600" b="1" cap="none" spc="0" dirty="0" smtClean="0">
                <a:ln/>
                <a:solidFill>
                  <a:schemeClr val="accent3"/>
                </a:solidFill>
                <a:effectLst/>
                <a:latin typeface="XB Yas" pitchFamily="2" charset="-78"/>
                <a:cs typeface="XB Yas" pitchFamily="2" charset="-78"/>
              </a:rPr>
              <a:t>مَا مِي مُو</a:t>
            </a:r>
            <a:endParaRPr lang="zh-CN" altLang="en-US" sz="16600" b="1" cap="none" spc="0" dirty="0">
              <a:ln/>
              <a:solidFill>
                <a:schemeClr val="accent3"/>
              </a:solidFill>
              <a:effectLst/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051721" y="1275606"/>
            <a:ext cx="3122970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EG" altLang="zh-CN" sz="1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مَيْ مَوْ</a:t>
            </a:r>
            <a:endParaRPr lang="zh-CN" altLang="en-US" sz="1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339753" y="1437624"/>
            <a:ext cx="3090910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EG" altLang="zh-CN" sz="1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مًا مٍ مٌ</a:t>
            </a:r>
            <a:endParaRPr lang="zh-CN" altLang="en-US" sz="1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491881" y="897565"/>
            <a:ext cx="1544012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239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miri Quran" pitchFamily="2" charset="-78"/>
                <a:cs typeface="Amiri Quran" pitchFamily="2" charset="-78"/>
              </a:rPr>
              <a:t>ن</a:t>
            </a:r>
            <a:endParaRPr lang="zh-CN" altLang="en-US" sz="239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314135" y="1491630"/>
            <a:ext cx="4899098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XB Yas" pitchFamily="2" charset="-78"/>
                <a:cs typeface="XB Yas" pitchFamily="2" charset="-78"/>
              </a:rPr>
              <a:t>نْ نَ نِ نُ</a:t>
            </a:r>
            <a:endParaRPr lang="zh-CN" altLang="en-US" sz="1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011733" y="1491631"/>
            <a:ext cx="3217547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3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XB Yas" pitchFamily="2" charset="-78"/>
                <a:cs typeface="XB Yas" pitchFamily="2" charset="-78"/>
              </a:rPr>
              <a:t>نَا نِي نُو</a:t>
            </a:r>
            <a:endParaRPr lang="zh-CN" altLang="en-US" sz="13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275760" y="1383618"/>
            <a:ext cx="2747868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XB Yas" pitchFamily="2" charset="-78"/>
                <a:cs typeface="XB Yas" pitchFamily="2" charset="-78"/>
              </a:rPr>
              <a:t>نَيْ نَوْ</a:t>
            </a:r>
            <a:endParaRPr lang="zh-CN" altLang="en-US" sz="1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63688" y="1221600"/>
            <a:ext cx="4124847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99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XB Yas" pitchFamily="2" charset="-78"/>
                <a:cs typeface="XB Yas" pitchFamily="2" charset="-78"/>
              </a:rPr>
              <a:t>نًا نٍ نٌ</a:t>
            </a:r>
            <a:endParaRPr lang="zh-CN" altLang="en-US" sz="199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EG" altLang="zh-CN" sz="7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raditional Arabic" pitchFamily="18" charset="-78"/>
                <a:cs typeface="Traditional Arabic" pitchFamily="18" charset="-78"/>
              </a:rPr>
              <a:t>اَلدَّرْسُ الْأَوَّلُ حَرَكَاتُ النُّطْقِ</a:t>
            </a:r>
            <a:endParaRPr lang="zh-CN" altLang="en-US" sz="7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629208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CN" alt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第一课 发音符号</a:t>
            </a:r>
            <a:endParaRPr lang="zh-CN" alt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779912" y="411511"/>
            <a:ext cx="1034257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239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miri Quran" pitchFamily="2" charset="-78"/>
                <a:cs typeface="Amiri Quran" pitchFamily="2" charset="-78"/>
              </a:rPr>
              <a:t>و</a:t>
            </a:r>
            <a:endParaRPr lang="zh-CN" altLang="en-US" sz="239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miri Quran" pitchFamily="2" charset="-78"/>
              <a:cs typeface="Amiri Quran" pitchFamily="2" charset="-7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43608" y="1059582"/>
            <a:ext cx="4144083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99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XB Yas" pitchFamily="2" charset="-78"/>
                <a:cs typeface="XB Yas" pitchFamily="2" charset="-78"/>
              </a:rPr>
              <a:t>وْ وَ وِ وُ</a:t>
            </a:r>
            <a:endParaRPr lang="zh-CN" altLang="en-US" sz="199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5536" y="1113588"/>
            <a:ext cx="5357556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99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XB Yas" pitchFamily="2" charset="-78"/>
                <a:cs typeface="XB Yas" pitchFamily="2" charset="-78"/>
              </a:rPr>
              <a:t>وَا وِي وُو</a:t>
            </a:r>
            <a:endParaRPr lang="zh-CN" altLang="en-US" sz="199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19672" y="1167594"/>
            <a:ext cx="3876381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99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XB Yas" pitchFamily="2" charset="-78"/>
                <a:cs typeface="XB Yas" pitchFamily="2" charset="-78"/>
              </a:rPr>
              <a:t>وَيْ وَوْ</a:t>
            </a:r>
            <a:endParaRPr lang="zh-CN" altLang="en-US" sz="199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17231" y="1491630"/>
            <a:ext cx="3457998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99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XB Yas" pitchFamily="2" charset="-78"/>
                <a:cs typeface="XB Yas" pitchFamily="2" charset="-78"/>
              </a:rPr>
              <a:t>وًا وِ وٌ</a:t>
            </a:r>
            <a:endParaRPr lang="zh-CN" altLang="en-US" sz="199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453917" y="303499"/>
            <a:ext cx="2015295" cy="450892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287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XB Yas" pitchFamily="2" charset="-78"/>
                <a:cs typeface="XB Yas" pitchFamily="2" charset="-78"/>
              </a:rPr>
              <a:t>ي</a:t>
            </a:r>
            <a:endParaRPr lang="zh-CN" alt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27585" y="1329612"/>
            <a:ext cx="5264583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6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يْ يَ يِ يُ</a:t>
            </a:r>
            <a:endParaRPr lang="zh-CN" altLang="en-US" sz="16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43609" y="1329612"/>
            <a:ext cx="4823756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99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يَا يِي يُو</a:t>
            </a:r>
            <a:endParaRPr lang="zh-CN" altLang="en-US" sz="199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339752" y="789552"/>
            <a:ext cx="3522118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99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يَيْ يَوْ</a:t>
            </a:r>
            <a:endParaRPr lang="zh-CN" altLang="en-US" sz="199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331641" y="951570"/>
            <a:ext cx="434606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99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يًا يٍ يٌ</a:t>
            </a:r>
            <a:endParaRPr lang="zh-CN" altLang="en-US" sz="199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763688" y="411511"/>
          <a:ext cx="6096000" cy="409545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24000"/>
                <a:gridCol w="1716360"/>
                <a:gridCol w="1331640"/>
                <a:gridCol w="1524000"/>
              </a:tblGrid>
              <a:tr h="38088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itchFamily="34" charset="-122"/>
                          <a:ea typeface="微软雅黑" pitchFamily="34" charset="-122"/>
                        </a:rPr>
                        <a:t>类别</a:t>
                      </a:r>
                      <a:endParaRPr lang="zh-CN" altLang="en-US" sz="18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itchFamily="34" charset="-122"/>
                          <a:ea typeface="微软雅黑" pitchFamily="34" charset="-122"/>
                        </a:rPr>
                        <a:t>名称</a:t>
                      </a:r>
                      <a:endParaRPr lang="zh-CN" altLang="en-US" sz="18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itchFamily="34" charset="-122"/>
                          <a:ea typeface="微软雅黑" pitchFamily="34" charset="-122"/>
                        </a:rPr>
                        <a:t>符号</a:t>
                      </a:r>
                      <a:endParaRPr lang="zh-CN" altLang="en-US" sz="18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微软雅黑" pitchFamily="34" charset="-122"/>
                          <a:ea typeface="微软雅黑" pitchFamily="34" charset="-122"/>
                        </a:rPr>
                        <a:t>国际音标</a:t>
                      </a:r>
                      <a:endParaRPr lang="zh-CN" altLang="en-US" sz="18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34290" marB="34290" anchor="ctr"/>
                </a:tc>
              </a:tr>
              <a:tr h="380888">
                <a:tc rowSpan="3"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方正康体简体" pitchFamily="2" charset="-122"/>
                          <a:ea typeface="方正康体简体" pitchFamily="2" charset="-122"/>
                        </a:rPr>
                        <a:t>短元音</a:t>
                      </a:r>
                      <a:endParaRPr lang="zh-CN" altLang="en-US" sz="1800" dirty="0">
                        <a:latin typeface="方正康体简体" pitchFamily="2" charset="-122"/>
                        <a:ea typeface="方正康体简体" pitchFamily="2" charset="-122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方正康体简体" pitchFamily="2" charset="-122"/>
                          <a:ea typeface="方正康体简体" pitchFamily="2" charset="-122"/>
                        </a:rPr>
                        <a:t>开口符</a:t>
                      </a:r>
                      <a:endParaRPr lang="zh-CN" altLang="en-US" sz="1800" dirty="0">
                        <a:latin typeface="方正康体简体" pitchFamily="2" charset="-122"/>
                        <a:ea typeface="方正康体简体" pitchFamily="2" charset="-122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altLang="zh-CN" sz="1800" b="1" dirty="0" smtClean="0">
                          <a:latin typeface="XB Yas" pitchFamily="2" charset="-78"/>
                          <a:cs typeface="XB Yas" pitchFamily="2" charset="-78"/>
                        </a:rPr>
                        <a:t>ــَــ</a:t>
                      </a:r>
                      <a:endParaRPr lang="zh-CN" altLang="en-US" sz="1800" b="1" dirty="0">
                        <a:latin typeface="XB Yas" pitchFamily="2" charset="-78"/>
                        <a:cs typeface="XB Yas" pitchFamily="2" charset="-78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ɑ</a:t>
                      </a:r>
                      <a:endParaRPr lang="zh-CN" altLang="en-US" sz="1800" dirty="0"/>
                    </a:p>
                  </a:txBody>
                  <a:tcPr marT="34290" marB="34290"/>
                </a:tc>
              </a:tr>
              <a:tr h="380888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方正康体简体" pitchFamily="2" charset="-122"/>
                          <a:ea typeface="方正康体简体" pitchFamily="2" charset="-122"/>
                        </a:rPr>
                        <a:t>齐齿符</a:t>
                      </a:r>
                      <a:endParaRPr lang="zh-CN" altLang="en-US" sz="1800" dirty="0">
                        <a:latin typeface="方正康体简体" pitchFamily="2" charset="-122"/>
                        <a:ea typeface="方正康体简体" pitchFamily="2" charset="-122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altLang="zh-CN" sz="1800" b="1" dirty="0" smtClean="0">
                          <a:latin typeface="XB Yas" pitchFamily="2" charset="-78"/>
                          <a:cs typeface="XB Yas" pitchFamily="2" charset="-78"/>
                        </a:rPr>
                        <a:t>ــِــ</a:t>
                      </a:r>
                      <a:endParaRPr lang="zh-CN" altLang="en-US" sz="1800" b="1" dirty="0">
                        <a:latin typeface="XB Yas" pitchFamily="2" charset="-78"/>
                        <a:cs typeface="XB Yas" pitchFamily="2" charset="-78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¡</a:t>
                      </a:r>
                      <a:endParaRPr lang="zh-CN" altLang="en-US" sz="1800" dirty="0"/>
                    </a:p>
                  </a:txBody>
                  <a:tcPr marT="34290" marB="34290"/>
                </a:tc>
              </a:tr>
              <a:tr h="380888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方正康体简体" pitchFamily="2" charset="-122"/>
                          <a:ea typeface="方正康体简体" pitchFamily="2" charset="-122"/>
                        </a:rPr>
                        <a:t>合口符</a:t>
                      </a:r>
                      <a:endParaRPr lang="zh-CN" altLang="en-US" sz="1800" dirty="0">
                        <a:latin typeface="方正康体简体" pitchFamily="2" charset="-122"/>
                        <a:ea typeface="方正康体简体" pitchFamily="2" charset="-122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altLang="zh-CN" sz="1800" b="1" dirty="0" smtClean="0">
                          <a:latin typeface="XB Yas" pitchFamily="2" charset="-78"/>
                          <a:cs typeface="XB Yas" pitchFamily="2" charset="-78"/>
                        </a:rPr>
                        <a:t>ــُــ</a:t>
                      </a:r>
                      <a:endParaRPr lang="zh-CN" altLang="en-US" sz="1800" b="1" dirty="0">
                        <a:latin typeface="XB Yas" pitchFamily="2" charset="-78"/>
                        <a:cs typeface="XB Yas" pitchFamily="2" charset="-78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u</a:t>
                      </a:r>
                      <a:endParaRPr lang="zh-CN" altLang="en-US" sz="1800" dirty="0"/>
                    </a:p>
                  </a:txBody>
                  <a:tcPr marT="34290" marB="34290"/>
                </a:tc>
              </a:tr>
              <a:tr h="601360">
                <a:tc rowSpan="3"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方正康体简体" pitchFamily="2" charset="-122"/>
                          <a:ea typeface="方正康体简体" pitchFamily="2" charset="-122"/>
                        </a:rPr>
                        <a:t>长元音</a:t>
                      </a:r>
                      <a:endParaRPr lang="zh-CN" altLang="en-US" sz="1800" dirty="0">
                        <a:latin typeface="方正康体简体" pitchFamily="2" charset="-122"/>
                        <a:ea typeface="方正康体简体" pitchFamily="2" charset="-122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方正康体简体" pitchFamily="2" charset="-122"/>
                          <a:ea typeface="方正康体简体" pitchFamily="2" charset="-122"/>
                        </a:rPr>
                        <a:t>开口长音符</a:t>
                      </a:r>
                      <a:endParaRPr lang="zh-CN" altLang="en-US" sz="1800" dirty="0">
                        <a:latin typeface="方正康体简体" pitchFamily="2" charset="-122"/>
                        <a:ea typeface="方正康体简体" pitchFamily="2" charset="-122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altLang="zh-CN" sz="1800" b="1" dirty="0" smtClean="0">
                          <a:latin typeface="XB Yas" pitchFamily="2" charset="-78"/>
                          <a:cs typeface="XB Yas" pitchFamily="2" charset="-78"/>
                        </a:rPr>
                        <a:t>ــَــا</a:t>
                      </a:r>
                      <a:endParaRPr lang="zh-CN" altLang="en-US" sz="1800" b="1" dirty="0">
                        <a:latin typeface="XB Yas" pitchFamily="2" charset="-78"/>
                        <a:cs typeface="XB Yas" pitchFamily="2" charset="-78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ɑ:</a:t>
                      </a:r>
                      <a:endParaRPr lang="zh-CN" altLang="en-US" sz="1800" dirty="0"/>
                    </a:p>
                  </a:txBody>
                  <a:tcPr marT="34290" marB="34290"/>
                </a:tc>
              </a:tr>
              <a:tr h="60136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方正康体简体" pitchFamily="2" charset="-122"/>
                          <a:ea typeface="方正康体简体" pitchFamily="2" charset="-122"/>
                        </a:rPr>
                        <a:t>齐齿长音符</a:t>
                      </a:r>
                      <a:endParaRPr lang="zh-CN" altLang="en-US" sz="1800" dirty="0">
                        <a:latin typeface="方正康体简体" pitchFamily="2" charset="-122"/>
                        <a:ea typeface="方正康体简体" pitchFamily="2" charset="-122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altLang="zh-CN" sz="1800" b="1" dirty="0" smtClean="0">
                          <a:latin typeface="XB Yas" pitchFamily="2" charset="-78"/>
                          <a:cs typeface="XB Yas" pitchFamily="2" charset="-78"/>
                        </a:rPr>
                        <a:t>ــِــي</a:t>
                      </a:r>
                      <a:endParaRPr lang="zh-CN" altLang="en-US" sz="1800" b="1" dirty="0">
                        <a:latin typeface="XB Yas" pitchFamily="2" charset="-78"/>
                        <a:cs typeface="XB Yas" pitchFamily="2" charset="-78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¡:</a:t>
                      </a:r>
                      <a:endParaRPr lang="zh-CN" altLang="en-US" sz="1800" dirty="0"/>
                    </a:p>
                  </a:txBody>
                  <a:tcPr marT="34290" marB="34290"/>
                </a:tc>
              </a:tr>
              <a:tr h="60136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方正康体简体" pitchFamily="2" charset="-122"/>
                          <a:ea typeface="方正康体简体" pitchFamily="2" charset="-122"/>
                        </a:rPr>
                        <a:t>合口长音符</a:t>
                      </a:r>
                      <a:endParaRPr lang="zh-CN" altLang="en-US" sz="1800" dirty="0">
                        <a:latin typeface="方正康体简体" pitchFamily="2" charset="-122"/>
                        <a:ea typeface="方正康体简体" pitchFamily="2" charset="-122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altLang="zh-CN" sz="1800" b="1" dirty="0" smtClean="0">
                          <a:latin typeface="XB Yas" pitchFamily="2" charset="-78"/>
                          <a:cs typeface="XB Yas" pitchFamily="2" charset="-78"/>
                        </a:rPr>
                        <a:t>ــُــو</a:t>
                      </a:r>
                      <a:endParaRPr lang="zh-CN" altLang="en-US" sz="1800" b="1" dirty="0">
                        <a:latin typeface="XB Yas" pitchFamily="2" charset="-78"/>
                        <a:cs typeface="XB Yas" pitchFamily="2" charset="-78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u:</a:t>
                      </a:r>
                      <a:endParaRPr lang="zh-CN" altLang="en-US" sz="1800" dirty="0"/>
                    </a:p>
                  </a:txBody>
                  <a:tcPr marT="34290" marB="34290"/>
                </a:tc>
              </a:tr>
              <a:tr h="386939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dirty="0" smtClean="0">
                          <a:latin typeface="方正康体简体" pitchFamily="2" charset="-122"/>
                          <a:ea typeface="方正康体简体" pitchFamily="2" charset="-122"/>
                        </a:rPr>
                        <a:t>软音</a:t>
                      </a:r>
                    </a:p>
                  </a:txBody>
                  <a:tcPr marT="34290" marB="34290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dirty="0" smtClean="0">
                          <a:latin typeface="方正康体简体" pitchFamily="2" charset="-122"/>
                          <a:ea typeface="方正康体简体" pitchFamily="2" charset="-122"/>
                        </a:rPr>
                        <a:t>软音符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altLang="zh-CN" sz="1800" b="1" dirty="0" smtClean="0">
                          <a:latin typeface="XB Yas" pitchFamily="2" charset="-78"/>
                          <a:cs typeface="XB Yas" pitchFamily="2" charset="-78"/>
                        </a:rPr>
                        <a:t>ــَــيْ</a:t>
                      </a:r>
                      <a:endParaRPr lang="zh-CN" altLang="en-US" sz="1800" b="1" dirty="0">
                        <a:latin typeface="XB Yas" pitchFamily="2" charset="-78"/>
                        <a:cs typeface="XB Yas" pitchFamily="2" charset="-78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e¡</a:t>
                      </a:r>
                      <a:endParaRPr lang="zh-CN" altLang="en-US" sz="1800" dirty="0"/>
                    </a:p>
                  </a:txBody>
                  <a:tcPr marT="34290" marB="34290"/>
                </a:tc>
              </a:tr>
              <a:tr h="380888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altLang="zh-CN" sz="1800" b="1" dirty="0" smtClean="0">
                          <a:latin typeface="XB Yas" pitchFamily="2" charset="-78"/>
                          <a:cs typeface="XB Yas" pitchFamily="2" charset="-78"/>
                        </a:rPr>
                        <a:t>ــَــوْ</a:t>
                      </a:r>
                      <a:endParaRPr lang="zh-CN" altLang="en-US" sz="1800" b="1" dirty="0">
                        <a:latin typeface="XB Yas" pitchFamily="2" charset="-78"/>
                        <a:cs typeface="XB Yas" pitchFamily="2" charset="-78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err="1" smtClean="0"/>
                        <a:t>ɑu</a:t>
                      </a:r>
                      <a:endParaRPr lang="zh-CN" altLang="en-US" sz="1800" dirty="0"/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1560" y="1329612"/>
            <a:ext cx="9361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 smtClean="0">
                <a:latin typeface="微软雅黑" pitchFamily="34" charset="-122"/>
                <a:ea typeface="微软雅黑" pitchFamily="34" charset="-122"/>
              </a:rPr>
              <a:t>元音表</a:t>
            </a:r>
            <a:endParaRPr lang="zh-CN" altLang="en-US" sz="6000" b="1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ransition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95937" y="1437625"/>
            <a:ext cx="662361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EG" altLang="zh-CN" sz="239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أ</a:t>
            </a:r>
            <a:endParaRPr lang="zh-CN" altLang="en-US" sz="239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310806" y="2225501"/>
            <a:ext cx="2900153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EG" altLang="zh-CN" sz="199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أْ أَ إِ أُ</a:t>
            </a:r>
            <a:endParaRPr lang="zh-CN" altLang="en-US" sz="199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91680" y="1383618"/>
            <a:ext cx="3922869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EG" altLang="zh-CN" sz="199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آ ئِي أُو</a:t>
            </a:r>
            <a:endParaRPr lang="zh-CN" altLang="en-US" sz="199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195736" y="1329612"/>
            <a:ext cx="330571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EG" altLang="zh-CN" sz="199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أَيْ أَوْ</a:t>
            </a:r>
            <a:endParaRPr lang="zh-CN" altLang="en-US" sz="199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987824" y="1437624"/>
            <a:ext cx="2127505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EG" altLang="zh-CN" sz="199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أً إٍ أٌ</a:t>
            </a:r>
            <a:endParaRPr lang="zh-CN" altLang="en-US" sz="199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843558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zh-CN" altLang="en-US" sz="7200" b="1" dirty="0" smtClean="0">
                <a:solidFill>
                  <a:srgbClr val="00B050"/>
                </a:solidFill>
                <a:latin typeface="微软雅黑" pitchFamily="34" charset="-122"/>
                <a:ea typeface="微软雅黑" pitchFamily="34" charset="-122"/>
              </a:rPr>
              <a:t>字母及其发音</a:t>
            </a:r>
            <a:endParaRPr lang="zh-CN" altLang="en-US" sz="7200" b="1" dirty="0">
              <a:solidFill>
                <a:srgbClr val="00B05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>
          <a:xfrm>
            <a:off x="1371600" y="2409732"/>
            <a:ext cx="6400800" cy="1350150"/>
          </a:xfrm>
        </p:spPr>
        <p:txBody>
          <a:bodyPr>
            <a:noAutofit/>
          </a:bodyPr>
          <a:lstStyle/>
          <a:p>
            <a:r>
              <a:rPr lang="ar-EG" altLang="zh-CN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اَلْأَحْرُفُ وَنُطْقُهَا</a:t>
            </a:r>
            <a:endParaRPr lang="zh-CN" altLang="en-US" sz="8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771800" y="843559"/>
            <a:ext cx="3888432" cy="45089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EG" altLang="zh-CN" sz="287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ب</a:t>
            </a:r>
            <a:endParaRPr lang="zh-CN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99592" y="1707655"/>
            <a:ext cx="4894289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EG" altLang="zh-CN" sz="13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بْ بَ بِ بُ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137413" y="1599643"/>
            <a:ext cx="3217547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EG" altLang="zh-CN" sz="13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بَا بِي بُو</a:t>
            </a:r>
            <a:endParaRPr lang="zh-CN" altLang="en-US" sz="13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627784" y="1383619"/>
            <a:ext cx="2315057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altLang="zh-CN" sz="13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بَيْ بَوْ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016657" y="2433251"/>
            <a:ext cx="3312125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altLang="zh-CN" sz="13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بًا بٍ بٌ</a:t>
            </a:r>
            <a:endParaRPr lang="zh-CN" altLang="en-US" sz="13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156</TotalTime>
  <Words>160</Words>
  <Application>Microsoft Office PowerPoint</Application>
  <PresentationFormat>全屏显示(16:9)</PresentationFormat>
  <Paragraphs>70</Paragraphs>
  <Slides>34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35" baseType="lpstr">
      <vt:lpstr>聚合</vt:lpstr>
      <vt:lpstr>阿拉伯语精读（1）</vt:lpstr>
      <vt:lpstr>اَلدَّرْسُ الْأَوَّلُ حَرَكَاتُ النُّطْقِ</vt:lpstr>
      <vt:lpstr>幻灯片 3</vt:lpstr>
      <vt:lpstr>字母及其发音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  <vt:lpstr>幻灯片 29</vt:lpstr>
      <vt:lpstr>幻灯片 30</vt:lpstr>
      <vt:lpstr>幻灯片 31</vt:lpstr>
      <vt:lpstr>幻灯片 32</vt:lpstr>
      <vt:lpstr>幻灯片 33</vt:lpstr>
      <vt:lpstr>幻灯片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اَلدَّرْسُ الْأَوَّلُ حَرَكَاتُ النُّطْقِ</dc:title>
  <dc:creator>Administrator</dc:creator>
  <cp:lastModifiedBy>Administrator</cp:lastModifiedBy>
  <cp:revision>22</cp:revision>
  <dcterms:created xsi:type="dcterms:W3CDTF">2018-08-11T11:06:19Z</dcterms:created>
  <dcterms:modified xsi:type="dcterms:W3CDTF">2020-05-09T03:39:12Z</dcterms:modified>
</cp:coreProperties>
</file>