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9" r:id="rId3"/>
    <p:sldId id="256" r:id="rId4"/>
    <p:sldId id="274" r:id="rId5"/>
    <p:sldId id="257" r:id="rId6"/>
    <p:sldId id="264" r:id="rId7"/>
    <p:sldId id="276" r:id="rId8"/>
    <p:sldId id="277" r:id="rId9"/>
    <p:sldId id="259" r:id="rId11"/>
    <p:sldId id="260" r:id="rId12"/>
    <p:sldId id="261" r:id="rId13"/>
    <p:sldId id="262" r:id="rId14"/>
    <p:sldId id="263" r:id="rId15"/>
    <p:sldId id="265" r:id="rId16"/>
    <p:sldId id="278" r:id="rId17"/>
    <p:sldId id="266" r:id="rId18"/>
    <p:sldId id="280" r:id="rId19"/>
    <p:sldId id="26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CAF"/>
    <a:srgbClr val="07345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65537"/>
          <p:cNvSpPr>
            <a:spLocks noGrp="1" noRot="1"/>
          </p:cNvSpPr>
          <p:nvPr>
            <p:ph type="sldImg"/>
          </p:nvPr>
        </p:nvSpPr>
        <p:spPr>
          <a:xfrm>
            <a:off x="579966" y="796925"/>
            <a:ext cx="5698068" cy="3205163"/>
          </a:xfrm>
          <a:solidFill>
            <a:srgbClr val="FFFFFF"/>
          </a:solidFill>
        </p:spPr>
      </p:sp>
      <p:sp>
        <p:nvSpPr>
          <p:cNvPr id="12290" name="文本占位符 65538"/>
          <p:cNvSpPr>
            <a:spLocks noGrp="1"/>
          </p:cNvSpPr>
          <p:nvPr>
            <p:ph type="body"/>
          </p:nvPr>
        </p:nvSpPr>
        <p:spPr>
          <a:xfrm>
            <a:off x="914400" y="4344988"/>
            <a:ext cx="5029200" cy="3849687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lIns="91440" tIns="45720" rIns="91440" bIns="45720" anchor="t"/>
          <a:p>
            <a:pPr lvl="0"/>
            <a:r>
              <a:rPr lang="en-GB" altLang="zh-CN" sz="2000" dirty="0">
                <a:solidFill>
                  <a:srgbClr val="FF0000"/>
                </a:solidFill>
              </a:rPr>
              <a:t>Silage picture</a:t>
            </a:r>
            <a:endParaRPr lang="en-GB" altLang="zh-CN" sz="2000" dirty="0"/>
          </a:p>
        </p:txBody>
      </p:sp>
      <p:sp>
        <p:nvSpPr>
          <p:cNvPr id="1229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981200"/>
            <a:ext cx="10363200" cy="41148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301625"/>
            <a:ext cx="2590800" cy="57943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301625"/>
            <a:ext cx="7569200" cy="57943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五边形 2"/>
          <p:cNvSpPr/>
          <p:nvPr userDrawn="1"/>
        </p:nvSpPr>
        <p:spPr>
          <a:xfrm>
            <a:off x="0" y="180304"/>
            <a:ext cx="11835685" cy="911985"/>
          </a:xfrm>
          <a:prstGeom prst="homePlate">
            <a:avLst/>
          </a:prstGeom>
          <a:solidFill>
            <a:srgbClr val="D0E7EA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4" name="五边形 3"/>
          <p:cNvSpPr/>
          <p:nvPr userDrawn="1"/>
        </p:nvSpPr>
        <p:spPr>
          <a:xfrm>
            <a:off x="0" y="180305"/>
            <a:ext cx="11526159" cy="911985"/>
          </a:xfrm>
          <a:prstGeom prst="homePlate">
            <a:avLst/>
          </a:prstGeom>
          <a:solidFill>
            <a:srgbClr val="65ACAF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5" name="五边形 4"/>
          <p:cNvSpPr/>
          <p:nvPr userDrawn="1"/>
        </p:nvSpPr>
        <p:spPr>
          <a:xfrm>
            <a:off x="0" y="180306"/>
            <a:ext cx="11260851" cy="911985"/>
          </a:xfrm>
          <a:prstGeom prst="homePlate">
            <a:avLst/>
          </a:prstGeom>
          <a:solidFill>
            <a:srgbClr val="07345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6" name="五边形 5"/>
          <p:cNvSpPr/>
          <p:nvPr userDrawn="1"/>
        </p:nvSpPr>
        <p:spPr>
          <a:xfrm>
            <a:off x="0" y="6555344"/>
            <a:ext cx="12192000" cy="302654"/>
          </a:xfrm>
          <a:prstGeom prst="homePlate">
            <a:avLst/>
          </a:prstGeom>
          <a:solidFill>
            <a:srgbClr val="D0E7EA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7" name="五边形 6"/>
          <p:cNvSpPr/>
          <p:nvPr userDrawn="1"/>
        </p:nvSpPr>
        <p:spPr>
          <a:xfrm>
            <a:off x="0" y="6555345"/>
            <a:ext cx="9234151" cy="302654"/>
          </a:xfrm>
          <a:prstGeom prst="homePlate">
            <a:avLst/>
          </a:prstGeom>
          <a:solidFill>
            <a:srgbClr val="65ACAF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1" y="6555346"/>
            <a:ext cx="5164427" cy="302654"/>
          </a:xfrm>
          <a:prstGeom prst="homePlate">
            <a:avLst/>
          </a:prstGeom>
          <a:solidFill>
            <a:srgbClr val="07345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五边形 4"/>
          <p:cNvSpPr/>
          <p:nvPr/>
        </p:nvSpPr>
        <p:spPr>
          <a:xfrm>
            <a:off x="0" y="686827"/>
            <a:ext cx="11835685" cy="3968303"/>
          </a:xfrm>
          <a:prstGeom prst="homePlate">
            <a:avLst/>
          </a:prstGeom>
          <a:solidFill>
            <a:srgbClr val="D0E7EA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0" y="686828"/>
            <a:ext cx="11526159" cy="3968303"/>
          </a:xfrm>
          <a:prstGeom prst="homePlate">
            <a:avLst/>
          </a:prstGeom>
          <a:solidFill>
            <a:srgbClr val="65ACAF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0" y="686829"/>
            <a:ext cx="11260851" cy="3968303"/>
          </a:xfrm>
          <a:prstGeom prst="homePlate">
            <a:avLst/>
          </a:prstGeom>
          <a:solidFill>
            <a:srgbClr val="07345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5200" y="4798060"/>
            <a:ext cx="6073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临夏州职业技术学校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主讲：石自正 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畜牧兽医专业      授课班级：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2019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级牧医班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9917" y="3075027"/>
            <a:ext cx="819233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青贮饲料</a:t>
            </a:r>
            <a:endParaRPr lang="zh-CN" altLang="zh-CN" sz="4000" b="1" dirty="0" smtClean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86092" y="1486739"/>
            <a:ext cx="683033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畜禽营养与饲料</a:t>
            </a:r>
            <a:endParaRPr lang="zh-CN" altLang="en-US" sz="6600" b="1" dirty="0" smtClean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Virginia To Vegas - Colourfu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7023" y="-495190"/>
            <a:ext cx="495190" cy="49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4"/>
          <p:cNvSpPr>
            <a:spLocks noGrp="1"/>
          </p:cNvSpPr>
          <p:nvPr>
            <p:ph type="title"/>
          </p:nvPr>
        </p:nvSpPr>
        <p:spPr>
          <a:xfrm>
            <a:off x="1066800" y="575310"/>
            <a:ext cx="7772400" cy="5935663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20000"/>
              </a:lnSpc>
            </a:pPr>
            <a:b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）原料含水量降低：</a:t>
            </a:r>
            <a:b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强光下凉晒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3-4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小时；</a:t>
            </a:r>
            <a:b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加入干草、秸秆、谷物等</a:t>
            </a:r>
            <a:b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适时收割</a:t>
            </a:r>
            <a:b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）原料含水量提高：</a:t>
            </a:r>
            <a:b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适时收割</a:t>
            </a:r>
            <a:b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与嫩绿新割植物交替装填</a:t>
            </a:r>
            <a:b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喷洒清洁自来水</a:t>
            </a:r>
            <a:b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19~37℃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b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原料含水量要符合要求</a:t>
            </a:r>
            <a:b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创造适宜的厌氧环境（装填、封窖）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4"/>
          <p:cNvSpPr>
            <a:spLocks noGrp="1"/>
          </p:cNvSpPr>
          <p:nvPr>
            <p:ph type="title"/>
          </p:nvPr>
        </p:nvSpPr>
        <p:spPr>
          <a:xfrm>
            <a:off x="523240" y="152400"/>
            <a:ext cx="9467215" cy="5864225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60000"/>
              </a:lnSpc>
            </a:pPr>
            <a:b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缺氧的环境。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原料不能干燥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创造适宜的厌氧环境（装填、封窖）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青贮原料含水量的测定：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）、搓绞法（感官）  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）、手抓测定（感官）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）、烘干法（实验室测定）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4"/>
          <p:cNvSpPr>
            <a:spLocks noGrp="1"/>
          </p:cNvSpPr>
          <p:nvPr>
            <p:ph type="title"/>
          </p:nvPr>
        </p:nvSpPr>
        <p:spPr>
          <a:xfrm>
            <a:off x="800735" y="682625"/>
            <a:ext cx="10257790" cy="5759450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四、青贮设备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（一）青贮建筑设备选用的原则：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青贮的场所应选在地势高燥、土质坚实、地下水位低、靠近养殖场、远离水源和粪坑的地方；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、青贮设备应不透气、不漏水、密封性好、内壁表面光滑平坦； 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（二）青贮窖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4"/>
          <p:cNvSpPr>
            <a:spLocks noGrp="1"/>
          </p:cNvSpPr>
          <p:nvPr>
            <p:ph type="title"/>
          </p:nvPr>
        </p:nvSpPr>
        <p:spPr>
          <a:xfrm>
            <a:off x="591185" y="1539240"/>
            <a:ext cx="10734040" cy="4825365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40000"/>
              </a:lnSpc>
            </a:pPr>
            <a:b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窖容积：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450-500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立方米。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按利用时间：永久性和临时性。     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按形状大小：圆形窖、方形窖，梯形窖。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五、操作规程（一般青贮）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．收割：全株玉米应在乳熟期、蜡熟期茎叶尚存绿色收割，收果穗后的玉米秸，应在果穗成熟后及时抢收茎秆；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4"/>
          <p:cNvSpPr>
            <a:spLocks noGrp="1"/>
          </p:cNvSpPr>
          <p:nvPr>
            <p:ph type="title"/>
          </p:nvPr>
        </p:nvSpPr>
        <p:spPr>
          <a:xfrm>
            <a:off x="1333500" y="1177925"/>
            <a:ext cx="7772400" cy="5472113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禾本科牧草以抽穗期收割为好；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豆科牧草以开花初期收获为好。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．运输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．切碎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458" name="图片 17413" descr="青贮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75" y="2381250"/>
            <a:ext cx="3915410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7414" descr="青贮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2381250"/>
            <a:ext cx="3652520" cy="2879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4"/>
          <p:cNvSpPr>
            <a:spLocks noGrp="1"/>
          </p:cNvSpPr>
          <p:nvPr>
            <p:ph type="title"/>
          </p:nvPr>
        </p:nvSpPr>
        <p:spPr>
          <a:xfrm>
            <a:off x="819150" y="682625"/>
            <a:ext cx="10390505" cy="5720080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．装窖、踩实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．封窖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*方法和原则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关键是青贮饲料的酸碱度，使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接近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；调制的基本要点，就是阻止“四化”：一是阻止“氧化”；二是阻止“腐化”；三是阻止“霉化”；四是阻止“酵化”。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133121" descr="Silage cut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0" y="1457325"/>
            <a:ext cx="2630805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133122" descr="Silage in ha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190" y="1457960"/>
            <a:ext cx="2524760" cy="2104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133123" descr="Silage mak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55" y="3757930"/>
            <a:ext cx="3505200" cy="2426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4"/>
          <p:cNvSpPr>
            <a:spLocks noGrp="1"/>
          </p:cNvSpPr>
          <p:nvPr>
            <p:ph type="title"/>
          </p:nvPr>
        </p:nvSpPr>
        <p:spPr>
          <a:xfrm>
            <a:off x="1095375" y="1063625"/>
            <a:ext cx="9772650" cy="5791200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7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六、青贮饲料品质鉴定（感官鉴定）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采用“六个字”：捏捏、闻闻、看看，把青贮饲料质量分成：优、中、劣三个等级。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七、小结：青贮的意义、青贮的原理、青贮饲料的制作、青贮饲料的开窖和使用等主要知识点。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4"/>
          <p:cNvSpPr>
            <a:spLocks noGrp="1"/>
          </p:cNvSpPr>
          <p:nvPr>
            <p:ph type="title"/>
          </p:nvPr>
        </p:nvSpPr>
        <p:spPr>
          <a:xfrm>
            <a:off x="1400810" y="405130"/>
            <a:ext cx="8952865" cy="5528310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青贮饲料</a:t>
            </a:r>
            <a:b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导语：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青贮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的方法保存青绿饲料，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既经济又安全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，是发展畜牧业生产的有力措施。青贮饲料在我国养牛、养羊业中已经普遍被采用，那么青贮饲料是怎样调制出来的？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3074"/>
          <p:cNvSpPr txBox="1"/>
          <p:nvPr/>
        </p:nvSpPr>
        <p:spPr>
          <a:xfrm>
            <a:off x="800100" y="2028825"/>
            <a:ext cx="508635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青贮饲料是指将不易直接贮存的饲料原料在密闭的青贮设施（窖、壕、塔、袋等）中，经直接或加入添加剂进行厌氧发酵制得的饲料。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70" name="图片 3077" descr="青贮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1447165"/>
            <a:ext cx="3685540" cy="2296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078" descr="青贮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029075"/>
            <a:ext cx="3701415" cy="212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4"/>
          <p:cNvSpPr>
            <a:spLocks noGrp="1"/>
          </p:cNvSpPr>
          <p:nvPr>
            <p:ph type="title"/>
          </p:nvPr>
        </p:nvSpPr>
        <p:spPr>
          <a:xfrm>
            <a:off x="828675" y="1130300"/>
            <a:ext cx="9781540" cy="4953635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7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一、青贮饲料的优越性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、能有效的保存青绿植物的营养成分；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、能保持原料青绿时的鲜嫩多汁；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、扩大饲料资源；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、杀死饲料中的病菌，虫卵，破坏杂草种子的再生能力，减少对畜禽和农作物的危害；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4"/>
          <p:cNvSpPr>
            <a:spLocks noGrp="1"/>
          </p:cNvSpPr>
          <p:nvPr>
            <p:ph type="title"/>
          </p:nvPr>
        </p:nvSpPr>
        <p:spPr>
          <a:xfrm>
            <a:off x="695325" y="1059180"/>
            <a:ext cx="10487025" cy="5184775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5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、一年贮多年用。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二、青贮饲料的营养特点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、营养物质相对平衡，品质优良，消化率高。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、维生素含量丰富。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、消化率高，适口性好。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、碳水化合物含量较少。特别是可溶性糖损失大，而淀粉、纤维素、木质素损失较少。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18433"/>
          <p:cNvSpPr txBox="1"/>
          <p:nvPr/>
        </p:nvSpPr>
        <p:spPr>
          <a:xfrm>
            <a:off x="5563235" y="2286000"/>
            <a:ext cx="5495290" cy="3709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厌氧条件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下，饲料中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乳酸菌发酵糖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分产生乳酸，当积累到足以使青贮物料中的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值下降到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3.8-4.2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时，则青贮料中所有微生物过程都处于被抑制状态，从而使饲料的营养价值得以长期保存。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2" name="文本框 18434"/>
          <p:cNvSpPr txBox="1"/>
          <p:nvPr/>
        </p:nvSpPr>
        <p:spPr>
          <a:xfrm>
            <a:off x="2331085" y="1228725"/>
            <a:ext cx="81534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三、一般青贮饲料的调制技术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" name="文本框 18435"/>
          <p:cNvSpPr txBox="1"/>
          <p:nvPr/>
        </p:nvSpPr>
        <p:spPr>
          <a:xfrm>
            <a:off x="946150" y="2514600"/>
            <a:ext cx="41052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（一）一般青贮的原理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4" name="图片 18436" descr="奶牛青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470" y="3200400"/>
            <a:ext cx="38100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直接连接符 64513"/>
          <p:cNvSpPr/>
          <p:nvPr/>
        </p:nvSpPr>
        <p:spPr>
          <a:xfrm rot="8838452">
            <a:off x="5775325" y="4041140"/>
            <a:ext cx="2265680" cy="154940"/>
          </a:xfrm>
          <a:prstGeom prst="line">
            <a:avLst/>
          </a:prstGeom>
          <a:ln w="76200" cap="flat" cmpd="sng">
            <a:solidFill>
              <a:srgbClr val="65ACAF"/>
            </a:solidFill>
            <a:prstDash val="solid"/>
            <a:round/>
            <a:headEnd type="none" w="med" len="med"/>
            <a:tailEnd type="triangle" w="med" len="med"/>
          </a:ln>
          <a:effectLst/>
        </p:spPr>
      </p:sp>
      <p:sp>
        <p:nvSpPr>
          <p:cNvPr id="11266" name="直接连接符 64514"/>
          <p:cNvSpPr/>
          <p:nvPr/>
        </p:nvSpPr>
        <p:spPr>
          <a:xfrm rot="-5400000">
            <a:off x="5618480" y="-93345"/>
            <a:ext cx="635" cy="3406775"/>
          </a:xfrm>
          <a:prstGeom prst="line">
            <a:avLst/>
          </a:prstGeom>
          <a:ln w="76200" cap="flat" cmpd="sng">
            <a:solidFill>
              <a:srgbClr val="65ACAF"/>
            </a:solidFill>
            <a:prstDash val="solid"/>
            <a:round/>
            <a:headEnd type="none" w="med" len="med"/>
            <a:tailEnd type="triangle" w="med" len="med"/>
          </a:ln>
          <a:effectLst/>
        </p:spPr>
      </p:sp>
      <p:sp>
        <p:nvSpPr>
          <p:cNvPr id="11267" name="直接连接符 64515"/>
          <p:cNvSpPr/>
          <p:nvPr/>
        </p:nvSpPr>
        <p:spPr>
          <a:xfrm rot="5400000">
            <a:off x="8129588" y="2563813"/>
            <a:ext cx="1171575" cy="3175"/>
          </a:xfrm>
          <a:prstGeom prst="line">
            <a:avLst/>
          </a:prstGeom>
          <a:ln w="76200" cap="flat" cmpd="sng">
            <a:solidFill>
              <a:srgbClr val="65ACAF"/>
            </a:solidFill>
            <a:prstDash val="solid"/>
            <a:round/>
            <a:headEnd type="none" w="med" len="med"/>
            <a:tailEnd type="triangle" w="med" len="med"/>
          </a:ln>
          <a:effectLst/>
        </p:spPr>
      </p:sp>
      <p:sp>
        <p:nvSpPr>
          <p:cNvPr id="11268" name="文本占位符 64516"/>
          <p:cNvSpPr>
            <a:spLocks noGrp="1"/>
          </p:cNvSpPr>
          <p:nvPr>
            <p:ph idx="1"/>
          </p:nvPr>
        </p:nvSpPr>
        <p:spPr>
          <a:xfrm>
            <a:off x="2219325" y="1294130"/>
            <a:ext cx="1371600" cy="545465"/>
          </a:xfrm>
          <a:solidFill>
            <a:srgbClr val="00B050"/>
          </a:solidFill>
        </p:spPr>
        <p:txBody>
          <a:bodyPr anchor="t"/>
          <a:p>
            <a:pPr algn="ctr">
              <a:buNone/>
            </a:pPr>
            <a:r>
              <a:rPr lang="zh-CN" altLang="en-GB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糖分</a:t>
            </a:r>
            <a:endParaRPr lang="zh-CN" altLang="en-GB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9" name="文本框 64517"/>
          <p:cNvSpPr txBox="1"/>
          <p:nvPr/>
        </p:nvSpPr>
        <p:spPr>
          <a:xfrm>
            <a:off x="3590608" y="4886325"/>
            <a:ext cx="2322512" cy="64516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GB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青贮饲料</a:t>
            </a:r>
            <a:endParaRPr lang="zh-CN" altLang="en-GB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70" name="图片 64518" descr="Gra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1571625" y="1979930"/>
            <a:ext cx="2667000" cy="2417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64519"/>
          <p:cNvSpPr txBox="1"/>
          <p:nvPr/>
        </p:nvSpPr>
        <p:spPr>
          <a:xfrm>
            <a:off x="4952365" y="1170305"/>
            <a:ext cx="732155" cy="369570"/>
          </a:xfrm>
          <a:prstGeom prst="rect">
            <a:avLst/>
          </a:prstGeom>
          <a:noFill/>
          <a:ln w="3175">
            <a:noFill/>
          </a:ln>
        </p:spPr>
        <p:txBody>
          <a:bodyPr wrap="square" lIns="90000" tIns="46800" rIns="90000" bIns="46800" anchor="ctr">
            <a:spAutoFit/>
          </a:bodyPr>
          <a:p>
            <a:pPr eaLnBrk="0" hangingPunct="0"/>
            <a:r>
              <a:rPr lang="zh-CN" altLang="en-GB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厌氧</a:t>
            </a:r>
            <a:endParaRPr lang="zh-CN" altLang="en-GB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2" name="文本框 64520"/>
          <p:cNvSpPr txBox="1"/>
          <p:nvPr/>
        </p:nvSpPr>
        <p:spPr>
          <a:xfrm>
            <a:off x="1876425" y="3862070"/>
            <a:ext cx="2057400" cy="39878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GB" sz="2000" b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牧草或整株玉米</a:t>
            </a:r>
            <a:endParaRPr lang="zh-CN" altLang="en-GB" sz="2000" b="1" dirty="0">
              <a:ln w="3175">
                <a:solidFill>
                  <a:schemeClr val="tx2"/>
                </a:solidFill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73" name="图片 64521" descr="MVC-002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3862070"/>
            <a:ext cx="2590800" cy="236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文本框 64522"/>
          <p:cNvSpPr txBox="1"/>
          <p:nvPr/>
        </p:nvSpPr>
        <p:spPr>
          <a:xfrm>
            <a:off x="8290560" y="5781675"/>
            <a:ext cx="1097280" cy="368300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GB" b="1" dirty="0">
                <a:ln w="3175">
                  <a:solidFill>
                    <a:schemeClr val="bg1"/>
                  </a:solidFill>
                </a:ln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青贮饲料</a:t>
            </a:r>
            <a:endParaRPr lang="zh-CN" altLang="en-GB" b="1" dirty="0">
              <a:ln w="3175">
                <a:solidFill>
                  <a:schemeClr val="bg1"/>
                </a:solidFill>
              </a:ln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5" name="文本框 64523"/>
          <p:cNvSpPr txBox="1"/>
          <p:nvPr/>
        </p:nvSpPr>
        <p:spPr>
          <a:xfrm>
            <a:off x="4891405" y="1679575"/>
            <a:ext cx="7924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乳酸菌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6" name="文本框 64524"/>
          <p:cNvSpPr txBox="1"/>
          <p:nvPr/>
        </p:nvSpPr>
        <p:spPr>
          <a:xfrm>
            <a:off x="8102283" y="3198813"/>
            <a:ext cx="12458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下降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77" name="文本框 64525"/>
          <p:cNvSpPr txBox="1"/>
          <p:nvPr/>
        </p:nvSpPr>
        <p:spPr>
          <a:xfrm>
            <a:off x="7905750" y="1379220"/>
            <a:ext cx="1648460" cy="46037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乳酸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4"/>
          <p:cNvSpPr>
            <a:spLocks noGrp="1"/>
          </p:cNvSpPr>
          <p:nvPr>
            <p:ph type="title"/>
          </p:nvPr>
        </p:nvSpPr>
        <p:spPr>
          <a:xfrm>
            <a:off x="617855" y="1438275"/>
            <a:ext cx="9525000" cy="4516755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三阶段：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、植物呼吸阶段（前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5-7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天）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特点：植物细胞死亡、酶类活动仍进行。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、微生物作用阶段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特点：包括乳酸菌在内所有微生物及酶类活动停止。原料内处于“静态” 环境。           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、青贮完成阶段（后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10-15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天）。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特点：主要对饲料进行软化。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4"/>
          <p:cNvSpPr>
            <a:spLocks noGrp="1"/>
          </p:cNvSpPr>
          <p:nvPr>
            <p:ph type="title"/>
          </p:nvPr>
        </p:nvSpPr>
        <p:spPr>
          <a:xfrm>
            <a:off x="723900" y="793750"/>
            <a:ext cx="10267950" cy="5543550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30000"/>
              </a:lnSpc>
            </a:pPr>
            <a:b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乳酸菌大量繁殖必须具备的条件：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原料中要有一定的含糖量；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青贮原料组成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禾本科可单贮，豆科需与禾本科混贮；也可添加糠麸、干甜菜等。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原料含水量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65%~75%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原料含水量在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60-70%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青贮效果最好。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原料含水量调节：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d08e6582-64c4-47cc-84c1-929163b1f2b2}"/>
</p:tagLst>
</file>

<file path=ppt/theme/theme1.xml><?xml version="1.0" encoding="utf-8"?>
<a:theme xmlns:a="http://schemas.openxmlformats.org/drawingml/2006/main" name="default">
  <a:themeElements>
    <a:clrScheme name="default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default">
      <a:majorFont>
        <a:latin typeface="Arial Black"/>
        <a:ea typeface="宋体"/>
        <a:cs typeface=""/>
      </a:majorFont>
      <a:minorFont>
        <a:latin typeface="Arial Blac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1604</Words>
  <Application>WPS 演示</Application>
  <PresentationFormat>全屏显示(4:3)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Black</vt:lpstr>
      <vt:lpstr>Times New Roman</vt:lpstr>
      <vt:lpstr>Arial Unicode MS</vt:lpstr>
      <vt:lpstr>Calibri</vt:lpstr>
      <vt:lpstr>default</vt:lpstr>
      <vt:lpstr>PowerPoint 演示文稿</vt:lpstr>
      <vt:lpstr>                   青贮饲料 导语：利用青贮的方法保存青绿饲料，既经济又安全，是发展畜牧业生产的有力措施。青贮饲料在我国养牛、养羊业中已经普遍被采用，那么青贮饲料是怎样调制出来的？</vt:lpstr>
      <vt:lpstr>PowerPoint 演示文稿</vt:lpstr>
      <vt:lpstr>一、青贮饲料的优越性 1、能有效的保存青绿植物的营养成分； 2、能保持原料青绿时的鲜嫩多汁； 3、扩大饲料资源； 4、杀死饲料中的病菌，虫卵，破坏杂草种子的再生能力，减少对畜禽和农作物的危害；</vt:lpstr>
      <vt:lpstr>    5、一年贮多年用。 二、青贮饲料的营养特点     1、营养物质相对平衡，品质优良，消化率高。     2、维生素含量丰富。     3、消化率高，适口性好。     4、碳水化合物含量较少。特别是可溶性糖损失大，而淀粉、纤维素、木质素损失较少。</vt:lpstr>
      <vt:lpstr>PowerPoint 演示文稿</vt:lpstr>
      <vt:lpstr>PowerPoint 演示文稿</vt:lpstr>
      <vt:lpstr>三阶段： 1、植物呼吸阶段（前5-7天） 特点：植物细胞死亡、酶类活动仍进行。 2、微生物作用阶段 特点：包括乳酸菌在内所有微生物及酶类活动停止。原料内处于“静态” 环境。            3、青贮完成阶段（后10-15天）。 特点：主要对饲料进行软化。</vt:lpstr>
      <vt:lpstr> 乳酸菌大量繁殖必须具备的条件： 1.原料中要有一定的含糖量；        青贮原料组成: 禾本科可单贮，豆科需与禾本科混贮；也可添加糠麸、干甜菜等。 2.原料含水量65%~75%；        原料含水量在60-70%青贮效果最好。        原料含水量调节： </vt:lpstr>
      <vt:lpstr> （1）原料含水量降低：    A强光下凉晒3-4小时；    B加入干草、秸秆、谷物等    C适时收割 （2）原料含水量提高：    A适时收割    B与嫩绿新割植物交替装填    C喷洒清洁自来水 3.温度19~37℃；    A原料含水量要符合要求    B创造适宜的厌氧环境（装填、封窖）</vt:lpstr>
      <vt:lpstr>  4.缺氧的环境。  A原料不能干燥  B创造适宜的厌氧环境（装填、封窖） 青贮原料含水量的测定：   1）、搓绞法（感官）     2）、手抓测定（感官）   3）、烘干法（实验室测定）</vt:lpstr>
      <vt:lpstr>四、青贮设备     （一）青贮建筑设备选用的原则：     1、 青贮的场所应选在地势高燥、土质坚实、地下水位低、靠近养殖场、远离水源和粪坑的地方；     2、青贮设备应不透气、不漏水、密封性好、内壁表面光滑平坦；     （二）青贮窖</vt:lpstr>
      <vt:lpstr> 1. 窖容积：450-500公斤/立方米。 2.按利用时间：永久性和临时性。      3.按形状大小：圆形窖、方形窖，梯形窖。 五、操作规程（一般青贮）    1．收割：全株玉米应在乳熟期、蜡熟期茎叶尚存绿色收割，收果穗后的玉米秸，应在果穗成熟后及时抢收茎秆；     </vt:lpstr>
      <vt:lpstr>禾本科牧草以抽穗期收割为好； 豆科牧草以开花初期收获为好。          2．运输   3．切碎</vt:lpstr>
      <vt:lpstr>4．装窖、踩实 5．封窖  *方法和原则       关键是青贮饲料的酸碱度，使PH接近4.0；调制的基本要点，就是阻止“四化”：一是阻止“氧化”；二是阻止“腐化”；三是阻止“霉化”；四是阻止“酵化”。</vt:lpstr>
      <vt:lpstr>PowerPoint 演示文稿</vt:lpstr>
      <vt:lpstr>六、青贮饲料品质鉴定（感官鉴定） 	采用“六个字”：捏捏、闻闻、看看，把青贮饲料质量分成：优、中、劣三个等级。 七、小结：青贮的意义、青贮的原理、青贮饲料的制作、青贮饲料的开窖和使用等主要知识点。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任务五  青贮饲料 导语：利用青贮的方法保存青绿饲料，既经济又安全，是发展畜牧业生产的有力措施。青贮饲料在我国养牛、养羊业中已经普遍被采用，那么青贮饲料是怎样调制出来的？</dc:title>
  <dc:creator>AutoBVT</dc:creator>
  <cp:lastModifiedBy>Administrator</cp:lastModifiedBy>
  <cp:revision>36</cp:revision>
  <dcterms:created xsi:type="dcterms:W3CDTF">2016-11-22T07:10:00Z</dcterms:created>
  <dcterms:modified xsi:type="dcterms:W3CDTF">2020-05-05T02:50:24Z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4</vt:r8>
  </property>
  <property fmtid="{D5CDD505-2E9C-101B-9397-08002B2CF9AE}" pid="3" name="KSOProductBuildVer">
    <vt:lpwstr>2052-11.1.0.9584</vt:lpwstr>
  </property>
</Properties>
</file>