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4660"/>
  </p:normalViewPr>
  <p:slideViewPr>
    <p:cSldViewPr>
      <p:cViewPr varScale="1">
        <p:scale>
          <a:sx n="82" d="100"/>
          <a:sy n="82" d="100"/>
        </p:scale>
        <p:origin x="-1507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0"/>
          <p:cNvPicPr>
            <a:picLocks noChangeAspect="1"/>
          </p:cNvPicPr>
          <p:nvPr/>
        </p:nvPicPr>
        <p:blipFill>
          <a:blip r:embed="rId2"/>
          <a:srcRect l="766" t="14307" r="8942" b="630"/>
          <a:stretch>
            <a:fillRect/>
          </a:stretch>
        </p:blipFill>
        <p:spPr bwMode="auto">
          <a:xfrm>
            <a:off x="-104775" y="0"/>
            <a:ext cx="93535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KSO_CT2"/>
          <p:cNvSpPr>
            <a:spLocks noGrp="1"/>
          </p:cNvSpPr>
          <p:nvPr>
            <p:ph type="subTitle" idx="1"/>
          </p:nvPr>
        </p:nvSpPr>
        <p:spPr>
          <a:xfrm>
            <a:off x="4354286" y="5216842"/>
            <a:ext cx="4469294" cy="467211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zh-CN" altLang="en-US" dirty="0" smtClean="0"/>
              <a:t>单击此处编辑母版副标题样式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4354286" y="3790950"/>
            <a:ext cx="4469294" cy="1311242"/>
          </a:xfrm>
        </p:spPr>
        <p:txBody>
          <a:bodyPr>
            <a:noAutofit/>
          </a:bodyPr>
          <a:lstStyle>
            <a:lvl1pPr algn="ctr">
              <a:defRPr sz="3600" baseline="0">
                <a:solidFill>
                  <a:schemeClr val="accent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B3F8A-0EFE-493D-9606-517DB66DFE23}" type="datetimeFigureOut">
              <a:rPr lang="zh-CN" altLang="en-US"/>
              <a:pPr>
                <a:defRPr/>
              </a:pPr>
              <a:t>2020/5/8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C5180-9853-4116-8518-FD8CF9996F5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d"/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58DBC-7D9D-4454-A2B7-344C4ECE5AA5}" type="datetimeFigureOut">
              <a:rPr lang="zh-CN" altLang="en-US"/>
              <a:pPr>
                <a:defRPr/>
              </a:pPr>
              <a:t>2020/5/8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35F89-14D4-473E-AD5F-AF3FAF0093D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d"/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8" y="365128"/>
            <a:ext cx="886883" cy="581183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1585382" y="365128"/>
            <a:ext cx="5949952" cy="581183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FF9BA-1AC8-4BC1-BE84-DDF7D7D4B342}" type="datetimeFigureOut">
              <a:rPr lang="zh-CN" altLang="en-US"/>
              <a:pPr>
                <a:defRPr/>
              </a:pPr>
              <a:t>2020/5/8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D622A-4A9D-478A-AA5A-6904FE72B77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d"/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5E0EA-D698-4542-8B9D-96F717B1E8E0}" type="datetimeFigureOut">
              <a:rPr lang="zh-CN" altLang="en-US"/>
              <a:pPr>
                <a:defRPr/>
              </a:pPr>
              <a:t>2020/5/8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3069B-AC47-41F4-90A1-8622719487D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d"/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1574007" y="2403922"/>
            <a:ext cx="5995988" cy="1235075"/>
          </a:xfrm>
        </p:spPr>
        <p:txBody>
          <a:bodyPr anchor="b"/>
          <a:lstStyle>
            <a:lvl1pPr algn="ctr">
              <a:defRPr sz="30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1574009" y="3696145"/>
            <a:ext cx="5995987" cy="468000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FA148-2CDB-4463-9F9F-BDC4EB35475F}" type="datetimeFigureOut">
              <a:rPr lang="zh-CN" altLang="en-US"/>
              <a:pPr>
                <a:defRPr/>
              </a:pPr>
              <a:t>2020/5/8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8D069-6DFC-4CB5-845E-EA3E123D632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d"/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3"/>
            <a:ext cx="381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501" y="1244603"/>
            <a:ext cx="3820587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C4555-B54C-40D1-A99C-0CC1B6333874}" type="datetimeFigureOut">
              <a:rPr lang="zh-CN" altLang="en-US"/>
              <a:pPr>
                <a:defRPr/>
              </a:pPr>
              <a:t>2020/5/8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79CFB-1C8D-4740-A092-91FC5EE8F0B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d"/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2"/>
            <a:ext cx="6984076" cy="71702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7" y="13763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013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7" y="22002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7" y="13763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013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7" y="22002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E0855-196A-4E4F-90CA-B40BBA61A9A2}" type="datetimeFigureOut">
              <a:rPr lang="zh-CN" altLang="en-US"/>
              <a:pPr>
                <a:defRPr/>
              </a:pPr>
              <a:t>2020/5/8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D0663-88C6-48E9-AE0F-6AFB4AF777C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d"/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5D58-B28C-4F2D-BAA0-B16981911EC3}" type="datetimeFigureOut">
              <a:rPr lang="zh-CN" altLang="en-US"/>
              <a:pPr>
                <a:defRPr/>
              </a:pPr>
              <a:t>2020/5/8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82563-5DCD-42B7-B4DC-090D4919F50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d"/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403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E85CB-FA29-45EE-B187-3D1B51344116}" type="datetimeFigureOut">
              <a:rPr lang="zh-CN" altLang="en-US"/>
              <a:pPr>
                <a:defRPr/>
              </a:pPr>
              <a:t>2020/5/8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71B88-C364-4A2D-BB92-DAFC812690D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d"/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58443" y="533403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15992" y="1063631"/>
            <a:ext cx="4629150" cy="4873625"/>
          </a:xfrm>
        </p:spPr>
        <p:txBody>
          <a:bodyPr>
            <a:normAutofit/>
          </a:bodyPr>
          <a:lstStyle>
            <a:lvl1pPr>
              <a:defRPr sz="1125"/>
            </a:lvl1pPr>
            <a:lvl2pPr>
              <a:defRPr sz="1013"/>
            </a:lvl2pPr>
            <a:lvl3pPr>
              <a:defRPr sz="900"/>
            </a:lvl3pPr>
            <a:lvl4pPr>
              <a:defRPr sz="788"/>
            </a:lvl4pPr>
            <a:lvl5pPr>
              <a:defRPr sz="788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58443" y="2133603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DDDC6-EC9F-4915-B01F-7040CAE7A850}" type="datetimeFigureOut">
              <a:rPr lang="zh-CN" altLang="en-US"/>
              <a:pPr>
                <a:defRPr/>
              </a:pPr>
              <a:t>2020/5/8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138-82CB-4B8B-9590-4302941717C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d"/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934644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4082125" y="987430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4" y="2057401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29838-1BE3-4424-818F-A31E4FC768EC}" type="datetimeFigureOut">
              <a:rPr lang="zh-CN" altLang="en-US"/>
              <a:pPr>
                <a:defRPr/>
              </a:pPr>
              <a:t>2020/5/8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3782E-5443-422A-82DC-0D4A5F85BB1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d"/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组合 13"/>
          <p:cNvGrpSpPr>
            <a:grpSpLocks/>
          </p:cNvGrpSpPr>
          <p:nvPr/>
        </p:nvGrpSpPr>
        <p:grpSpPr bwMode="auto">
          <a:xfrm>
            <a:off x="0" y="0"/>
            <a:ext cx="9144000" cy="6877050"/>
            <a:chOff x="0" y="-18822"/>
            <a:chExt cx="12192000" cy="8870800"/>
          </a:xfrm>
        </p:grpSpPr>
        <p:grpSp>
          <p:nvGrpSpPr>
            <p:cNvPr id="1032" name="组合 6"/>
            <p:cNvGrpSpPr>
              <a:grpSpLocks/>
            </p:cNvGrpSpPr>
            <p:nvPr userDrawn="1"/>
          </p:nvGrpSpPr>
          <p:grpSpPr bwMode="auto">
            <a:xfrm>
              <a:off x="0" y="-18822"/>
              <a:ext cx="12192000" cy="4656136"/>
              <a:chOff x="0" y="-18822"/>
              <a:chExt cx="12192000" cy="4656136"/>
            </a:xfrm>
          </p:grpSpPr>
          <p:pic>
            <p:nvPicPr>
              <p:cNvPr id="1034" name="图片 10"/>
              <p:cNvPicPr>
                <a:picLocks noChangeAspect="1"/>
              </p:cNvPicPr>
              <p:nvPr userDrawn="1"/>
            </p:nvPicPr>
            <p:blipFill>
              <a:blip r:embed="rId13"/>
              <a:srcRect l="43993" t="49127" r="-1086"/>
              <a:stretch>
                <a:fillRect/>
              </a:stretch>
            </p:blipFill>
            <p:spPr bwMode="auto">
              <a:xfrm>
                <a:off x="0" y="-14515"/>
                <a:ext cx="6960864" cy="46518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5" name="图片 12"/>
              <p:cNvPicPr>
                <a:picLocks noChangeAspect="1"/>
              </p:cNvPicPr>
              <p:nvPr userDrawn="1"/>
            </p:nvPicPr>
            <p:blipFill>
              <a:blip r:embed="rId13"/>
              <a:srcRect l="67007" t="49127" r="-1086"/>
              <a:stretch>
                <a:fillRect/>
              </a:stretch>
            </p:blipFill>
            <p:spPr bwMode="auto">
              <a:xfrm flipH="1">
                <a:off x="6604550" y="-18822"/>
                <a:ext cx="5587450" cy="46518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8" name="矩形 7"/>
            <p:cNvSpPr/>
            <p:nvPr userDrawn="1"/>
          </p:nvSpPr>
          <p:spPr>
            <a:xfrm>
              <a:off x="0" y="4484154"/>
              <a:ext cx="12192000" cy="4367824"/>
            </a:xfrm>
            <a:prstGeom prst="rect">
              <a:avLst/>
            </a:prstGeom>
            <a:solidFill>
              <a:srgbClr val="0403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/>
            </a:p>
          </p:txBody>
        </p:sp>
      </p:grp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314450" y="-9525"/>
            <a:ext cx="7405688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8993710-A63F-4E6E-BECF-6A53CA9A2190}" type="datetimeFigureOut">
              <a:rPr lang="zh-CN" altLang="en-US"/>
              <a:pPr>
                <a:defRPr/>
              </a:pPr>
              <a:t>2020/5/8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9369F52-34A0-48A5-960C-D099B17CB83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1031" name="KSO_BC1"/>
          <p:cNvSpPr>
            <a:spLocks noGrp="1"/>
          </p:cNvSpPr>
          <p:nvPr>
            <p:ph type="body" idx="1"/>
          </p:nvPr>
        </p:nvSpPr>
        <p:spPr bwMode="auto">
          <a:xfrm>
            <a:off x="544513" y="1162050"/>
            <a:ext cx="8175625" cy="514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85" r:id="rId7"/>
    <p:sldLayoutId id="2147483678" r:id="rId8"/>
    <p:sldLayoutId id="2147483677" r:id="rId9"/>
    <p:sldLayoutId id="2147483676" r:id="rId10"/>
    <p:sldLayoutId id="2147483675" r:id="rId11"/>
  </p:sldLayoutIdLst>
  <p:transition spd="med">
    <p:wipe dir="d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ea"/>
          <a:ea typeface="+mj-ea"/>
          <a:cs typeface="+mj-cs"/>
        </a:defRPr>
      </a:lvl1pPr>
      <a:lvl2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2pPr>
      <a:lvl3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3pPr>
      <a:lvl4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4pPr>
      <a:lvl5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5pPr>
      <a:lvl6pPr marL="4572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6pPr>
      <a:lvl7pPr marL="9144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7pPr>
      <a:lvl8pPr marL="13716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8pPr>
      <a:lvl9pPr marL="18288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9pPr>
    </p:titleStyle>
    <p:bodyStyle>
      <a:lvl1pPr marL="200025" indent="-200025" algn="just" defTabSz="514350" rtl="0" eaLnBrk="0" fontAlgn="base" hangingPunct="0">
        <a:lnSpc>
          <a:spcPct val="110000"/>
        </a:lnSpc>
        <a:spcBef>
          <a:spcPts val="1013"/>
        </a:spcBef>
        <a:spcAft>
          <a:spcPct val="0"/>
        </a:spcAft>
        <a:buClr>
          <a:schemeClr val="tx1"/>
        </a:buClr>
        <a:buSzPct val="70000"/>
        <a:buFont typeface="Wingdings 2" pitchFamily="18" charset="2"/>
        <a:buChar char=""/>
        <a:defRPr sz="2400" kern="1200">
          <a:solidFill>
            <a:schemeClr val="tx1"/>
          </a:solidFill>
          <a:latin typeface="+mj-ea"/>
          <a:ea typeface="+mj-ea"/>
          <a:cs typeface="+mn-cs"/>
        </a:defRPr>
      </a:lvl1pPr>
      <a:lvl2pPr marL="200025" indent="-200025" algn="just" defTabSz="514350" rtl="0" eaLnBrk="0" fontAlgn="base" hangingPunct="0">
        <a:lnSpc>
          <a:spcPct val="130000"/>
        </a:lnSpc>
        <a:spcBef>
          <a:spcPct val="0"/>
        </a:spcBef>
        <a:spcAft>
          <a:spcPts val="338"/>
        </a:spcAft>
        <a:buClr>
          <a:srgbClr val="FFDA66"/>
        </a:buClr>
        <a:buFont typeface="宋体" charset="-122"/>
        <a:buChar char=" "/>
        <a:defRPr kern="1200">
          <a:solidFill>
            <a:schemeClr val="tx1"/>
          </a:solidFill>
          <a:latin typeface="+mn-ea"/>
          <a:ea typeface="+mn-ea"/>
          <a:cs typeface="+mn-cs"/>
        </a:defRPr>
      </a:lvl2pPr>
      <a:lvl3pPr marL="642938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348038" y="4868863"/>
            <a:ext cx="5476875" cy="466725"/>
          </a:xfrm>
        </p:spPr>
        <p:txBody>
          <a:bodyPr/>
          <a:lstStyle/>
          <a:p>
            <a:pPr eaLnBrk="1" hangingPunct="1"/>
            <a:r>
              <a:rPr lang="ar-SA" altLang="zh-CN" sz="4400" dirty="0" smtClean="0"/>
              <a:t>رسالةٌ </a:t>
            </a:r>
            <a:r>
              <a:rPr lang="ar-SA" altLang="zh-CN" sz="4400" dirty="0" smtClean="0"/>
              <a:t>من أستاذ إلى طالبه</a:t>
            </a:r>
            <a:endParaRPr lang="zh-CN" altLang="en-US" sz="4400" dirty="0" smtClean="0"/>
          </a:p>
        </p:txBody>
      </p:sp>
      <p:sp>
        <p:nvSpPr>
          <p:cNvPr id="13314" name="标题 1"/>
          <p:cNvSpPr>
            <a:spLocks noGrp="1"/>
          </p:cNvSpPr>
          <p:nvPr>
            <p:ph type="title"/>
          </p:nvPr>
        </p:nvSpPr>
        <p:spPr bwMode="auto">
          <a:xfrm>
            <a:off x="1835150" y="333375"/>
            <a:ext cx="7267575" cy="12811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ar-EG" altLang="zh-CN" sz="7200" i="1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الدرس الث</a:t>
            </a:r>
            <a:r>
              <a:rPr lang="ar-SA" altLang="zh-CN" sz="7200" i="1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امن</a:t>
            </a:r>
            <a:r>
              <a:rPr lang="ar-EG" altLang="zh-CN" sz="7200" i="1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zh-CN" altLang="en-US" sz="7200" i="1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med"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187450" y="836613"/>
            <a:ext cx="7405688" cy="838200"/>
          </a:xfrm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ar-SA" altLang="zh-CN" sz="6000" smtClean="0">
                <a:effectLst/>
                <a:cs typeface="Arial" charset="0"/>
              </a:rPr>
              <a:t>الكلمات الجديدة</a:t>
            </a:r>
            <a:r>
              <a:rPr lang="ar-SA" altLang="zh-CN" sz="2800" smtClean="0">
                <a:effectLst/>
                <a:cs typeface="Arial" charset="0"/>
              </a:rPr>
              <a:t/>
            </a:r>
            <a:br>
              <a:rPr lang="ar-SA" altLang="zh-CN" sz="2800" smtClean="0">
                <a:effectLst/>
                <a:cs typeface="Arial" charset="0"/>
              </a:rPr>
            </a:br>
            <a:r>
              <a:rPr lang="en-US" altLang="zh-CN" sz="2800" smtClean="0">
                <a:effectLst/>
                <a:cs typeface="Arial" charset="0"/>
              </a:rPr>
              <a:t/>
            </a:r>
            <a:br>
              <a:rPr lang="en-US" altLang="zh-CN" sz="2800" smtClean="0">
                <a:effectLst/>
                <a:cs typeface="Arial" charset="0"/>
              </a:rPr>
            </a:br>
            <a:r>
              <a:rPr lang="en-US" altLang="zh-CN" sz="2800" smtClean="0">
                <a:effectLst/>
                <a:cs typeface="Arial" charset="0"/>
              </a:rPr>
              <a:t/>
            </a:r>
            <a:br>
              <a:rPr lang="en-US" altLang="zh-CN" sz="2800" smtClean="0">
                <a:effectLst/>
                <a:cs typeface="Arial" charset="0"/>
              </a:rPr>
            </a:br>
            <a:endParaRPr lang="zh-CN" altLang="en-US" sz="2800" smtClean="0">
              <a:effectLst/>
              <a:cs typeface="Arial" charset="0"/>
            </a:endParaRPr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>
          <a:xfrm>
            <a:off x="539750" y="1196975"/>
            <a:ext cx="8175625" cy="514667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endParaRPr lang="en-US" altLang="zh-CN" smtClean="0">
              <a:cs typeface="Arial" charset="0"/>
            </a:endParaRPr>
          </a:p>
          <a:p>
            <a:pPr eaLnBrk="1" hangingPunct="1">
              <a:lnSpc>
                <a:spcPct val="100000"/>
              </a:lnSpc>
            </a:pPr>
            <a:endParaRPr lang="en-US" altLang="zh-CN" smtClean="0">
              <a:cs typeface="Arial" charset="0"/>
            </a:endParaRPr>
          </a:p>
          <a:p>
            <a:pPr eaLnBrk="1" hangingPunct="1">
              <a:lnSpc>
                <a:spcPct val="100000"/>
              </a:lnSpc>
            </a:pPr>
            <a:endParaRPr lang="en-US" altLang="zh-CN" smtClean="0">
              <a:cs typeface="Arial" charset="0"/>
            </a:endParaRPr>
          </a:p>
          <a:p>
            <a:pPr eaLnBrk="1" hangingPunct="1">
              <a:lnSpc>
                <a:spcPct val="100000"/>
              </a:lnSpc>
            </a:pPr>
            <a:endParaRPr lang="en-US" altLang="zh-CN" smtClean="0">
              <a:cs typeface="Arial" charset="0"/>
            </a:endParaRPr>
          </a:p>
          <a:p>
            <a:pPr eaLnBrk="1" hangingPunct="1">
              <a:lnSpc>
                <a:spcPct val="100000"/>
              </a:lnSpc>
            </a:pPr>
            <a:endParaRPr lang="en-US" altLang="zh-CN" smtClean="0">
              <a:cs typeface="Arial" charset="0"/>
            </a:endParaRPr>
          </a:p>
          <a:p>
            <a:pPr eaLnBrk="1" hangingPunct="1">
              <a:lnSpc>
                <a:spcPct val="100000"/>
              </a:lnSpc>
            </a:pPr>
            <a:endParaRPr lang="en-US" altLang="zh-CN" smtClean="0">
              <a:cs typeface="Arial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ar-SA" altLang="zh-CN" smtClean="0">
                <a:cs typeface="Arial" charset="0"/>
              </a:rPr>
              <a:t> مرة ج مرات</a:t>
            </a:r>
            <a:r>
              <a:rPr lang="zh-CN" altLang="ar-SA" smtClean="0">
                <a:cs typeface="Arial" charset="0"/>
              </a:rPr>
              <a:t>次、次数 </a:t>
            </a:r>
            <a:r>
              <a:rPr lang="ar-SA" altLang="ar-SA" smtClean="0">
                <a:cs typeface="Arial" charset="0"/>
              </a:rPr>
              <a:t>  </a:t>
            </a:r>
            <a:r>
              <a:rPr lang="en-US" altLang="zh-CN" smtClean="0">
                <a:cs typeface="Arial" charset="0"/>
              </a:rPr>
              <a:t>   </a:t>
            </a:r>
            <a:r>
              <a:rPr lang="ar-SA" altLang="zh-CN" smtClean="0">
                <a:cs typeface="Arial" charset="0"/>
              </a:rPr>
              <a:t>ذاكر يذاكر مذاكرة </a:t>
            </a:r>
            <a:r>
              <a:rPr lang="zh-CN" altLang="ar-SA" smtClean="0">
                <a:cs typeface="Arial" charset="0"/>
              </a:rPr>
              <a:t>复习、预习</a:t>
            </a:r>
            <a:endParaRPr lang="ar-SA" altLang="ar-SA" smtClean="0">
              <a:cs typeface="Arial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ar-SA" altLang="zh-CN" smtClean="0">
                <a:cs typeface="Arial" charset="0"/>
              </a:rPr>
              <a:t> تمشى يتمشى تمشيا </a:t>
            </a:r>
            <a:r>
              <a:rPr lang="en-US" altLang="zh-CN" smtClean="0">
                <a:cs typeface="Arial" charset="0"/>
              </a:rPr>
              <a:t>  </a:t>
            </a:r>
            <a:r>
              <a:rPr lang="zh-CN" altLang="en-US" smtClean="0">
                <a:cs typeface="Arial" charset="0"/>
              </a:rPr>
              <a:t>散步、闲逛</a:t>
            </a:r>
            <a:r>
              <a:rPr lang="ar-SA" altLang="zh-CN" smtClean="0">
                <a:cs typeface="Arial" charset="0"/>
              </a:rPr>
              <a:t>أكمل يكمل  إكمالا الأمر </a:t>
            </a:r>
            <a:r>
              <a:rPr lang="zh-CN" altLang="ar-SA" smtClean="0">
                <a:cs typeface="Arial" charset="0"/>
              </a:rPr>
              <a:t>完成 </a:t>
            </a:r>
            <a:endParaRPr lang="ar-SA" altLang="ar-SA" smtClean="0">
              <a:cs typeface="Arial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ar-SA" altLang="zh-CN" smtClean="0">
                <a:cs typeface="Arial" charset="0"/>
              </a:rPr>
              <a:t> واجب ج واجبات </a:t>
            </a:r>
            <a:r>
              <a:rPr lang="zh-CN" altLang="ar-SA" smtClean="0">
                <a:cs typeface="Arial" charset="0"/>
              </a:rPr>
              <a:t>必要的、义务、职责 </a:t>
            </a:r>
            <a:endParaRPr lang="ar-SA" altLang="ar-SA" smtClean="0">
              <a:cs typeface="Arial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ar-SA" altLang="zh-CN" smtClean="0">
                <a:cs typeface="Arial" charset="0"/>
              </a:rPr>
              <a:t>رغب يرغب رغبة في </a:t>
            </a:r>
            <a:r>
              <a:rPr lang="zh-CN" altLang="ar-SA" smtClean="0">
                <a:cs typeface="Arial" charset="0"/>
              </a:rPr>
              <a:t>喜欢</a:t>
            </a:r>
            <a:r>
              <a:rPr lang="en-US" altLang="zh-CN" smtClean="0">
                <a:cs typeface="Arial" charset="0"/>
              </a:rPr>
              <a:t>...</a:t>
            </a:r>
            <a:r>
              <a:rPr lang="zh-CN" altLang="en-US" smtClean="0">
                <a:cs typeface="Arial" charset="0"/>
              </a:rPr>
              <a:t>，渴望</a:t>
            </a:r>
            <a:r>
              <a:rPr lang="ar-SA" altLang="ar-SA" smtClean="0">
                <a:cs typeface="Arial" charset="0"/>
              </a:rPr>
              <a:t>  </a:t>
            </a:r>
            <a:r>
              <a:rPr lang="ar-SA" altLang="zh-CN" smtClean="0">
                <a:cs typeface="Arial" charset="0"/>
              </a:rPr>
              <a:t>لعّل</a:t>
            </a:r>
            <a:r>
              <a:rPr lang="zh-CN" altLang="ar-SA" smtClean="0">
                <a:cs typeface="Arial" charset="0"/>
              </a:rPr>
              <a:t>也许、但愿</a:t>
            </a:r>
            <a:endParaRPr lang="zh-CN" altLang="en-US" smtClean="0">
              <a:cs typeface="Arial" charset="0"/>
            </a:endParaRPr>
          </a:p>
        </p:txBody>
      </p:sp>
    </p:spTree>
  </p:cSld>
  <p:clrMapOvr>
    <a:masterClrMapping/>
  </p:clrMapOvr>
  <p:transition spd="med">
    <p:wipe dir="d"/>
    <p:sndAc>
      <p:endSnd/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EG" altLang="zh-CN" sz="6000" dirty="0" smtClean="0"/>
              <a:t>العبارات المفيدة</a:t>
            </a:r>
            <a:endParaRPr lang="zh-CN" altLang="en-US" sz="6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rtl="1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ar-SA" altLang="zh-CN" sz="4000" b="1" dirty="0"/>
              <a:t>أحيانا... وأحيانا أخرى:</a:t>
            </a:r>
            <a:endParaRPr lang="ar-EG" altLang="zh-CN" sz="4000" dirty="0" smtClean="0"/>
          </a:p>
          <a:p>
            <a:pPr marL="200918" indent="-200918" rtl="1" eaLnBrk="1" fontAlgn="auto" hangingPunct="1">
              <a:spcAft>
                <a:spcPts val="0"/>
              </a:spcAft>
              <a:defRPr/>
            </a:pPr>
            <a:r>
              <a:rPr lang="ar-EG" altLang="zh-CN" sz="3200" dirty="0" smtClean="0"/>
              <a:t>-</a:t>
            </a:r>
            <a:r>
              <a:rPr lang="ar-SA" altLang="zh-CN" sz="3200" dirty="0" smtClean="0"/>
              <a:t> </a:t>
            </a:r>
            <a:r>
              <a:rPr lang="ar-SA" altLang="zh-CN" sz="4000" dirty="0"/>
              <a:t>أكتب رسائل إلي أهلي أحيانا وأحينا أخري </a:t>
            </a:r>
            <a:r>
              <a:rPr lang="ar-SA" altLang="zh-CN" sz="4000" dirty="0" smtClean="0"/>
              <a:t>أكالمهم بالتلفون</a:t>
            </a:r>
            <a:r>
              <a:rPr lang="ar-SA" altLang="zh-CN" sz="4000" dirty="0"/>
              <a:t>.</a:t>
            </a:r>
            <a:endParaRPr lang="zh-CN" altLang="zh-CN" sz="4000" dirty="0"/>
          </a:p>
          <a:p>
            <a:pPr marL="200918" indent="-200918" rtl="1" eaLnBrk="1" fontAlgn="auto" hangingPunct="1">
              <a:spcAft>
                <a:spcPts val="0"/>
              </a:spcAft>
              <a:defRPr/>
            </a:pPr>
            <a:endParaRPr lang="ar-EG" altLang="zh-CN" sz="4000" dirty="0" smtClean="0"/>
          </a:p>
          <a:p>
            <a:pPr marL="200918" indent="-200918" rtl="1" eaLnBrk="1" fontAlgn="auto" hangingPunct="1">
              <a:spcAft>
                <a:spcPts val="0"/>
              </a:spcAft>
              <a:defRPr/>
            </a:pPr>
            <a:r>
              <a:rPr lang="ar-SA" altLang="zh-CN" sz="4000" dirty="0"/>
              <a:t> أحيانا يزورني وأحيانا أخرى أزوره.</a:t>
            </a:r>
            <a:endParaRPr lang="ar-EG" altLang="zh-CN" sz="4000" dirty="0" smtClean="0"/>
          </a:p>
          <a:p>
            <a:pPr marL="200918" indent="-200918" rtl="1" eaLnBrk="1" fontAlgn="auto" hangingPunct="1">
              <a:spcAft>
                <a:spcPts val="0"/>
              </a:spcAft>
              <a:defRPr/>
            </a:pPr>
            <a:endParaRPr lang="ar-SA" altLang="zh-CN" sz="4000" dirty="0" smtClean="0"/>
          </a:p>
          <a:p>
            <a:pPr marL="200918" indent="-200918" rtl="1" eaLnBrk="1" fontAlgn="auto" hangingPunct="1">
              <a:spcAft>
                <a:spcPts val="0"/>
              </a:spcAft>
              <a:defRPr/>
            </a:pPr>
            <a:r>
              <a:rPr lang="ar-SA" altLang="zh-CN" sz="4000" dirty="0"/>
              <a:t>أحيانا أدرس في حجرة الدرس مساء و أحيانا أخرى أطالع الكتب في قاعة المطالعة.</a:t>
            </a:r>
            <a:endParaRPr lang="zh-CN" altLang="zh-CN" sz="4000" dirty="0"/>
          </a:p>
          <a:p>
            <a:pPr marL="200918" indent="-200918" rtl="1" eaLnBrk="1" fontAlgn="auto" hangingPunct="1">
              <a:spcAft>
                <a:spcPts val="0"/>
              </a:spcAft>
              <a:defRPr/>
            </a:pPr>
            <a:endParaRPr lang="ar-EG" altLang="zh-CN" sz="3200" dirty="0" smtClean="0"/>
          </a:p>
          <a:p>
            <a:pPr marL="200918" indent="-200918" rtl="1" eaLnBrk="1" fontAlgn="auto" hangingPunct="1">
              <a:spcAft>
                <a:spcPts val="0"/>
              </a:spcAft>
              <a:defRPr/>
            </a:pPr>
            <a:endParaRPr lang="zh-CN" altLang="en-US" sz="3200" dirty="0"/>
          </a:p>
        </p:txBody>
      </p:sp>
    </p:spTree>
  </p:cSld>
  <p:clrMapOvr>
    <a:masterClrMapping/>
  </p:clrMapOvr>
  <p:transition spd="med">
    <p:wipe dir="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SA" altLang="zh-CN" sz="6600" dirty="0">
                <a:effectLst/>
              </a:rPr>
              <a:t>أكمل </a:t>
            </a:r>
            <a:r>
              <a:rPr lang="ar-SA" altLang="zh-CN" sz="6600" dirty="0" smtClean="0">
                <a:effectLst/>
              </a:rPr>
              <a:t>الأمر:</a:t>
            </a:r>
            <a:endParaRPr lang="zh-CN" altLang="en-US" sz="6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 eaLnBrk="1" hangingPunct="1"/>
            <a:r>
              <a:rPr lang="ar-SA" altLang="zh-CN" sz="4000" smtClean="0"/>
              <a:t>هل أكملت الواجبات المنزلية؟</a:t>
            </a:r>
            <a:endParaRPr lang="zh-CN" altLang="zh-CN" sz="4000" smtClean="0"/>
          </a:p>
          <a:p>
            <a:pPr rtl="1" eaLnBrk="1" hangingPunct="1"/>
            <a:endParaRPr lang="ar-EG" altLang="zh-CN" sz="4000" smtClean="0"/>
          </a:p>
          <a:p>
            <a:pPr rtl="1" eaLnBrk="1" hangingPunct="1"/>
            <a:r>
              <a:rPr lang="ar-SA" altLang="zh-CN" sz="4000" smtClean="0"/>
              <a:t>يمكنك أن تكمل هذا العمل بعد غد.</a:t>
            </a:r>
          </a:p>
          <a:p>
            <a:pPr rtl="1" eaLnBrk="1" hangingPunct="1"/>
            <a:endParaRPr lang="ar-EG" altLang="zh-CN" sz="4000" smtClean="0"/>
          </a:p>
          <a:p>
            <a:pPr rtl="1" eaLnBrk="1" hangingPunct="1"/>
            <a:r>
              <a:rPr lang="ar-SA" altLang="zh-CN" sz="4000" smtClean="0"/>
              <a:t>أسافر الي القاهرة لإكمال دراستي.</a:t>
            </a:r>
            <a:endParaRPr lang="zh-CN" altLang="zh-CN" sz="4000" smtClean="0"/>
          </a:p>
          <a:p>
            <a:pPr rtl="1" eaLnBrk="1" hangingPunct="1"/>
            <a:endParaRPr lang="ar-EG" altLang="zh-CN" sz="3600" smtClean="0"/>
          </a:p>
        </p:txBody>
      </p:sp>
    </p:spTree>
  </p:cSld>
  <p:clrMapOvr>
    <a:masterClrMapping/>
  </p:clrMapOvr>
  <p:transition spd="med">
    <p:wipe dir="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EG" altLang="zh-CN" sz="4000" dirty="0" smtClean="0"/>
              <a:t> </a:t>
            </a:r>
            <a:r>
              <a:rPr lang="ar-SA" altLang="zh-CN" sz="6700" dirty="0">
                <a:effectLst/>
              </a:rPr>
              <a:t>رغب يرغب رغبة في:</a:t>
            </a:r>
            <a:endParaRPr lang="zh-CN" altLang="en-US" sz="67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08175" y="1412875"/>
            <a:ext cx="6738938" cy="5146675"/>
          </a:xfrm>
        </p:spPr>
        <p:txBody>
          <a:bodyPr rtlCol="0">
            <a:normAutofit fontScale="92500" lnSpcReduction="20000"/>
          </a:bodyPr>
          <a:lstStyle/>
          <a:p>
            <a:pPr marL="200918" indent="-200918" rtl="1" eaLnBrk="1" fontAlgn="auto" hangingPunct="1">
              <a:spcAft>
                <a:spcPts val="0"/>
              </a:spcAft>
              <a:defRPr/>
            </a:pPr>
            <a:r>
              <a:rPr lang="ar-SA" altLang="zh-CN" sz="4300" dirty="0"/>
              <a:t>أرغب في أن أعرف الكليات الموجودة  في جامعتكم.</a:t>
            </a:r>
            <a:endParaRPr lang="ar-EG" altLang="zh-CN" sz="4300" dirty="0" smtClean="0"/>
          </a:p>
          <a:p>
            <a:pPr marL="200918" indent="-200918" rtl="1" eaLnBrk="1" fontAlgn="auto" hangingPunct="1">
              <a:spcAft>
                <a:spcPts val="0"/>
              </a:spcAft>
              <a:defRPr/>
            </a:pPr>
            <a:endParaRPr lang="ar-SA" altLang="zh-CN" sz="4300" dirty="0" smtClean="0"/>
          </a:p>
          <a:p>
            <a:pPr marL="200918" indent="-200918" rtl="1" eaLnBrk="1" fontAlgn="auto" hangingPunct="1">
              <a:spcAft>
                <a:spcPts val="0"/>
              </a:spcAft>
              <a:defRPr/>
            </a:pPr>
            <a:r>
              <a:rPr lang="ar-SA" altLang="zh-CN" sz="4300" dirty="0"/>
              <a:t>عيده رغبة شديدة في إتقان هذه اللغة الجميلة.</a:t>
            </a:r>
            <a:endParaRPr lang="ar-EG" altLang="zh-CN" sz="4300" dirty="0" smtClean="0"/>
          </a:p>
          <a:p>
            <a:pPr marL="0" indent="0" rtl="1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ar-EG" altLang="zh-CN" sz="4300" dirty="0" smtClean="0"/>
          </a:p>
          <a:p>
            <a:pPr marL="200918" indent="-200918" rtl="1" eaLnBrk="1" fontAlgn="auto" hangingPunct="1">
              <a:spcAft>
                <a:spcPts val="0"/>
              </a:spcAft>
              <a:defRPr/>
            </a:pPr>
            <a:r>
              <a:rPr lang="ar-SA" altLang="zh-CN" sz="4300" dirty="0"/>
              <a:t> </a:t>
            </a:r>
            <a:r>
              <a:rPr lang="ar-SA" altLang="zh-CN" sz="4300" dirty="0" smtClean="0"/>
              <a:t>يرغب أمين في جمع المعلومات عن العالم العربي.</a:t>
            </a:r>
            <a:endParaRPr lang="ar-EG" altLang="zh-CN" sz="4300" dirty="0" smtClean="0"/>
          </a:p>
          <a:p>
            <a:pPr marL="200918" indent="-200918" rtl="1" eaLnBrk="1" fontAlgn="auto" hangingPunct="1">
              <a:spcAft>
                <a:spcPts val="0"/>
              </a:spcAft>
              <a:defRPr/>
            </a:pPr>
            <a:endParaRPr lang="zh-CN" altLang="en-US" sz="3600" dirty="0"/>
          </a:p>
        </p:txBody>
      </p:sp>
    </p:spTree>
  </p:cSld>
  <p:clrMapOvr>
    <a:masterClrMapping/>
  </p:clrMapOvr>
  <p:transition spd="med">
    <p:cut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SA" altLang="zh-CN" sz="4000" dirty="0">
                <a:effectLst/>
              </a:rPr>
              <a:t> </a:t>
            </a:r>
            <a:r>
              <a:rPr lang="ar-SA" altLang="zh-CN" sz="6700" dirty="0">
                <a:effectLst/>
              </a:rPr>
              <a:t>لعّل:</a:t>
            </a:r>
            <a:endParaRPr lang="zh-CN" altLang="en-US" sz="67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00918" indent="-200918" rtl="1" eaLnBrk="1" fontAlgn="auto" hangingPunct="1">
              <a:spcAft>
                <a:spcPts val="0"/>
              </a:spcAft>
              <a:defRPr/>
            </a:pPr>
            <a:r>
              <a:rPr lang="ar-SA" altLang="zh-CN" sz="4000" dirty="0"/>
              <a:t>لعلك في رسالتك القادمة تتحدث عن بلدك أكثر</a:t>
            </a:r>
            <a:r>
              <a:rPr lang="ar-SA" altLang="zh-CN" sz="4000" dirty="0" smtClean="0"/>
              <a:t>.</a:t>
            </a:r>
          </a:p>
          <a:p>
            <a:pPr marL="200918" indent="-200918" rtl="1" eaLnBrk="1" fontAlgn="auto" hangingPunct="1">
              <a:spcAft>
                <a:spcPts val="0"/>
              </a:spcAft>
              <a:defRPr/>
            </a:pPr>
            <a:endParaRPr lang="ar-EG" altLang="zh-CN" sz="3600" dirty="0" smtClean="0"/>
          </a:p>
          <a:p>
            <a:pPr marL="200918" indent="-200918" rtl="1" eaLnBrk="1" fontAlgn="auto" hangingPunct="1">
              <a:spcAft>
                <a:spcPts val="0"/>
              </a:spcAft>
              <a:defRPr/>
            </a:pPr>
            <a:r>
              <a:rPr lang="ar-SA" altLang="zh-CN" sz="4000" dirty="0"/>
              <a:t>لعل الأستاذ كاملا سيرجع إلي بلده قريبا</a:t>
            </a:r>
            <a:r>
              <a:rPr lang="ar-SA" altLang="zh-CN" sz="4000" dirty="0" smtClean="0"/>
              <a:t>.</a:t>
            </a:r>
          </a:p>
          <a:p>
            <a:pPr marL="200918" indent="-200918" rtl="1" eaLnBrk="1" fontAlgn="auto" hangingPunct="1">
              <a:spcAft>
                <a:spcPts val="0"/>
              </a:spcAft>
              <a:defRPr/>
            </a:pPr>
            <a:endParaRPr lang="ar-SA" altLang="zh-CN" sz="3600" dirty="0" smtClean="0"/>
          </a:p>
          <a:p>
            <a:pPr marL="200918" indent="-200918" rtl="1" eaLnBrk="1" fontAlgn="auto" hangingPunct="1">
              <a:spcAft>
                <a:spcPts val="0"/>
              </a:spcAft>
              <a:defRPr/>
            </a:pPr>
            <a:r>
              <a:rPr lang="ar-SA" altLang="zh-CN" sz="4000" dirty="0"/>
              <a:t>لعل أمك تنتظرك في البيت</a:t>
            </a:r>
            <a:r>
              <a:rPr lang="ar-SA" altLang="zh-CN" sz="4000" dirty="0" smtClean="0"/>
              <a:t>.</a:t>
            </a:r>
          </a:p>
          <a:p>
            <a:pPr marL="0" indent="0" rtl="1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zh-CN" altLang="zh-CN" sz="3600" dirty="0"/>
          </a:p>
          <a:p>
            <a:pPr marL="200918" indent="-200918" rtl="1" eaLnBrk="1" fontAlgn="auto" hangingPunct="1">
              <a:spcAft>
                <a:spcPts val="0"/>
              </a:spcAft>
              <a:defRPr/>
            </a:pPr>
            <a:r>
              <a:rPr lang="ar-SA" altLang="zh-CN" sz="4000" dirty="0"/>
              <a:t>لعل مستقبلك مشرق.</a:t>
            </a:r>
            <a:endParaRPr lang="zh-CN" altLang="en-US" sz="4000" dirty="0"/>
          </a:p>
        </p:txBody>
      </p:sp>
    </p:spTree>
  </p:cSld>
  <p:clrMapOvr>
    <a:masterClrMapping/>
  </p:clrMapOvr>
  <p:transition spd="med">
    <p:wip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EG" altLang="zh-CN" sz="6000" dirty="0">
                <a:effectLst/>
              </a:rPr>
              <a:t>مرة كل أسبوع:</a:t>
            </a:r>
            <a:endParaRPr lang="zh-CN" altLang="en-US" sz="6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00918" indent="-200918" rtl="1" eaLnBrk="1" fontAlgn="auto" hangingPunct="1">
              <a:spcAft>
                <a:spcPts val="0"/>
              </a:spcAft>
              <a:defRPr/>
            </a:pPr>
            <a:r>
              <a:rPr lang="ar-SA" altLang="zh-CN" sz="3200" dirty="0"/>
              <a:t> </a:t>
            </a:r>
            <a:r>
              <a:rPr lang="ar-SA" altLang="zh-CN" sz="4000" dirty="0"/>
              <a:t>نشاهد الفيلم مرتين كل شهر</a:t>
            </a:r>
            <a:r>
              <a:rPr lang="ar-SA" altLang="zh-CN" sz="4000" dirty="0" smtClean="0"/>
              <a:t>.</a:t>
            </a:r>
          </a:p>
          <a:p>
            <a:pPr marL="0" indent="0" rtl="1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ar-EG" altLang="zh-CN" sz="4000" dirty="0" smtClean="0"/>
          </a:p>
          <a:p>
            <a:pPr marL="200918" indent="-200918" rtl="1" eaLnBrk="1" fontAlgn="auto" hangingPunct="1">
              <a:spcAft>
                <a:spcPts val="0"/>
              </a:spcAft>
              <a:defRPr/>
            </a:pPr>
            <a:r>
              <a:rPr lang="ar-SA" altLang="zh-CN" sz="4000" dirty="0"/>
              <a:t> اشرب هذا الدواء ثلاث مرات كل يوم.</a:t>
            </a:r>
            <a:endParaRPr lang="zh-CN" altLang="zh-CN" sz="4000" dirty="0"/>
          </a:p>
          <a:p>
            <a:pPr marL="200918" indent="-200918" rtl="1" eaLnBrk="1" fontAlgn="auto" hangingPunct="1">
              <a:spcAft>
                <a:spcPts val="0"/>
              </a:spcAft>
              <a:defRPr/>
            </a:pPr>
            <a:endParaRPr lang="ar-EG" altLang="zh-CN" sz="4000" dirty="0" smtClean="0"/>
          </a:p>
          <a:p>
            <a:pPr marL="200918" indent="-200918" rtl="1" eaLnBrk="1" fontAlgn="auto" hangingPunct="1">
              <a:spcAft>
                <a:spcPts val="0"/>
              </a:spcAft>
              <a:defRPr/>
            </a:pPr>
            <a:r>
              <a:rPr lang="ar-SA" altLang="zh-CN" sz="4000" dirty="0"/>
              <a:t>أنظف الغرفة مرة كل يوم</a:t>
            </a:r>
            <a:r>
              <a:rPr lang="ar-SA" altLang="zh-CN" sz="4000" dirty="0" smtClean="0"/>
              <a:t>.</a:t>
            </a:r>
          </a:p>
          <a:p>
            <a:pPr marL="0" indent="0" rtl="1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ar-EG" altLang="zh-CN" sz="4000" dirty="0" smtClean="0"/>
          </a:p>
          <a:p>
            <a:pPr marL="200918" indent="-200918" rtl="1" eaLnBrk="1" fontAlgn="auto" hangingPunct="1">
              <a:spcAft>
                <a:spcPts val="0"/>
              </a:spcAft>
              <a:defRPr/>
            </a:pPr>
            <a:r>
              <a:rPr lang="ar-SA" altLang="zh-CN" sz="4000" dirty="0"/>
              <a:t>تقعد الألعاب الاولمبية مرة كل أربع سنوات.</a:t>
            </a:r>
            <a:endParaRPr lang="ar-EG" altLang="zh-CN" sz="4000" dirty="0" smtClean="0"/>
          </a:p>
          <a:p>
            <a:pPr marL="0" indent="0" rtl="1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zh-CN" altLang="en-US" sz="3200" dirty="0"/>
          </a:p>
        </p:txBody>
      </p:sp>
    </p:spTree>
  </p:cSld>
  <p:clrMapOvr>
    <a:masterClrMapping/>
  </p:clrMapOvr>
  <p:transition spd="med">
    <p:wipe dir="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000120140530A99PPBG">
  <a:themeElements>
    <a:clrScheme name="自定义 697">
      <a:dk1>
        <a:srgbClr val="FFFFFF"/>
      </a:dk1>
      <a:lt1>
        <a:srgbClr val="434547"/>
      </a:lt1>
      <a:dk2>
        <a:srgbClr val="FFFFFF"/>
      </a:dk2>
      <a:lt2>
        <a:srgbClr val="434547"/>
      </a:lt2>
      <a:accent1>
        <a:srgbClr val="FF9800"/>
      </a:accent1>
      <a:accent2>
        <a:srgbClr val="FFC200"/>
      </a:accent2>
      <a:accent3>
        <a:srgbClr val="E3DB3D"/>
      </a:accent3>
      <a:accent4>
        <a:srgbClr val="A1BB43"/>
      </a:accent4>
      <a:accent5>
        <a:srgbClr val="55B5D3"/>
      </a:accent5>
      <a:accent6>
        <a:srgbClr val="C00000"/>
      </a:accent6>
      <a:hlink>
        <a:srgbClr val="00B0F0"/>
      </a:hlink>
      <a:folHlink>
        <a:srgbClr val="AFB2B4"/>
      </a:folHlink>
    </a:clrScheme>
    <a:fontScheme name="自定义 9">
      <a:majorFont>
        <a:latin typeface="Baskerville Old Face"/>
        <a:ea typeface="微软雅黑"/>
        <a:cs typeface=""/>
      </a:majorFont>
      <a:minorFont>
        <a:latin typeface="Calibri"/>
        <a:ea typeface="宋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217</Words>
  <Application>Microsoft Office PowerPoint</Application>
  <PresentationFormat>全屏显示(4:3)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A000120140530A99PPBG</vt:lpstr>
      <vt:lpstr>الدرس الثامن </vt:lpstr>
      <vt:lpstr>الكلمات الجديدة   </vt:lpstr>
      <vt:lpstr>العبارات المفيدة</vt:lpstr>
      <vt:lpstr>أكمل الأمر:</vt:lpstr>
      <vt:lpstr> رغب يرغب رغبة في:</vt:lpstr>
      <vt:lpstr> لعّل:</vt:lpstr>
      <vt:lpstr>مرة كل أسبوع: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الثانى عشر</dc:title>
  <dc:creator>admin</dc:creator>
  <cp:lastModifiedBy>马新忠</cp:lastModifiedBy>
  <cp:revision>34</cp:revision>
  <dcterms:created xsi:type="dcterms:W3CDTF">2016-04-25T12:30:44Z</dcterms:created>
  <dcterms:modified xsi:type="dcterms:W3CDTF">2020-05-08T08:51:01Z</dcterms:modified>
</cp:coreProperties>
</file>