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70" r:id="rId2"/>
    <p:sldId id="257" r:id="rId3"/>
    <p:sldId id="262" r:id="rId4"/>
    <p:sldId id="271" r:id="rId5"/>
    <p:sldId id="263" r:id="rId6"/>
    <p:sldId id="274" r:id="rId7"/>
    <p:sldId id="265" r:id="rId8"/>
    <p:sldId id="275" r:id="rId9"/>
    <p:sldId id="272" r:id="rId10"/>
    <p:sldId id="273"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2"/>
      </p:bgRef>
    </p:bg>
    <p:spTree>
      <p:nvGrpSpPr>
        <p:cNvPr id="1" name=""/>
        <p:cNvGrpSpPr/>
        <p:nvPr/>
      </p:nvGrpSpPr>
      <p:grpSpPr>
        <a:xfrm>
          <a:off x="0" y="0"/>
          <a:ext cx="0" cy="0"/>
          <a:chOff x="0" y="0"/>
          <a:chExt cx="0" cy="0"/>
        </a:xfrm>
      </p:grpSpPr>
      <p:sp>
        <p:nvSpPr>
          <p:cNvPr id="7" name="任意多边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任意多边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标题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a:defRPr/>
            </a:pPr>
            <a:fld id="{04A3B363-9C8A-4EB4-9474-50715B4616BD}" type="datetimeFigureOut">
              <a:rPr lang="zh-CN" altLang="en-US" smtClean="0"/>
              <a:pPr>
                <a:defRPr/>
              </a:pPr>
              <a:t>2020/5/6</a:t>
            </a:fld>
            <a:endParaRPr lang="zh-CN" altLang="en-US"/>
          </a:p>
        </p:txBody>
      </p:sp>
      <p:sp>
        <p:nvSpPr>
          <p:cNvPr id="19" name="页脚占位符 18"/>
          <p:cNvSpPr>
            <a:spLocks noGrp="1"/>
          </p:cNvSpPr>
          <p:nvPr>
            <p:ph type="ftr" sz="quarter" idx="11"/>
          </p:nvPr>
        </p:nvSpPr>
        <p:spPr/>
        <p:txBody>
          <a:bodyPr/>
          <a:lstStyle/>
          <a:p>
            <a:pPr>
              <a:defRPr/>
            </a:pPr>
            <a:endParaRPr lang="zh-CN" altLang="en-US"/>
          </a:p>
        </p:txBody>
      </p:sp>
      <p:sp>
        <p:nvSpPr>
          <p:cNvPr id="27" name="灯片编号占位符 26"/>
          <p:cNvSpPr>
            <a:spLocks noGrp="1"/>
          </p:cNvSpPr>
          <p:nvPr>
            <p:ph type="sldNum" sz="quarter" idx="12"/>
          </p:nvPr>
        </p:nvSpPr>
        <p:spPr/>
        <p:txBody>
          <a:bodyPr/>
          <a:lstStyle/>
          <a:p>
            <a:pPr>
              <a:defRPr/>
            </a:pPr>
            <a:fld id="{2EBA2A34-5B89-4F15-AC70-DDC7F00F6B22}" type="slidenum">
              <a:rPr lang="zh-CN" altLang="en-US" smtClean="0"/>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28FE3E43-0D29-424F-B8D2-E68442E7F58C}" type="datetimeFigureOut">
              <a:rPr lang="zh-CN" altLang="en-US" smtClean="0"/>
              <a:pPr>
                <a:defRPr/>
              </a:pPr>
              <a:t>2020/5/6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BAE3BA0F-1169-4FF6-83CA-AA358C67E720}"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ECC67C39-1494-4F28-9DE7-9CCB40688EBC}" type="datetimeFigureOut">
              <a:rPr lang="zh-CN" altLang="en-US" smtClean="0"/>
              <a:pPr>
                <a:defRPr/>
              </a:pPr>
              <a:t>2020/5/6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1F888D81-C25B-4FCB-8E26-D96BCB7EF8F8}"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fld id="{9F037953-3023-4A7E-871F-0035F29F6EE9}" type="datetimeFigureOut">
              <a:rPr lang="zh-CN" altLang="en-US" smtClean="0"/>
              <a:pPr>
                <a:defRPr/>
              </a:pPr>
              <a:t>2020/5/6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07BAF3E5-2BD4-407B-BF3F-A2615B6FA9F9}"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2"/>
      </p:bgRef>
    </p:bg>
    <p:spTree>
      <p:nvGrpSpPr>
        <p:cNvPr id="1" name=""/>
        <p:cNvGrpSpPr/>
        <p:nvPr/>
      </p:nvGrpSpPr>
      <p:grpSpPr>
        <a:xfrm>
          <a:off x="0" y="0"/>
          <a:ext cx="0" cy="0"/>
          <a:chOff x="0" y="0"/>
          <a:chExt cx="0" cy="0"/>
        </a:xfrm>
      </p:grpSpPr>
      <p:sp>
        <p:nvSpPr>
          <p:cNvPr id="7" name="任意多边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任意多边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标题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a:defRPr/>
            </a:pPr>
            <a:fld id="{2356980F-32BD-402E-B040-3476F80EB134}" type="datetimeFigureOut">
              <a:rPr lang="zh-CN" altLang="en-US" smtClean="0"/>
              <a:pPr>
                <a:defRPr/>
              </a:pPr>
              <a:t>2020/5/6</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515AD786-B01A-44C8-9444-F18BD526B585}" type="slidenum">
              <a:rPr lang="zh-CN" altLang="en-US" smtClean="0"/>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fld id="{6F28D6E3-327B-4983-ADED-2B83BB26FBED}" type="datetimeFigureOut">
              <a:rPr lang="zh-CN" altLang="en-US" smtClean="0"/>
              <a:pPr>
                <a:defRPr/>
              </a:pPr>
              <a:t>2020/5/6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987FF267-86B9-4E9F-B18E-B7B827FFD41A}"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a:defRPr/>
            </a:pPr>
            <a:fld id="{6B47F19E-8FB1-4810-9175-83E612FB4B9F}" type="datetimeFigureOut">
              <a:rPr lang="zh-CN" altLang="en-US" smtClean="0"/>
              <a:pPr>
                <a:defRPr/>
              </a:pPr>
              <a:t>2020/5/6</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4EAB31EE-2F86-4802-BFA4-D6EC52F0607C}"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320"/>
            <a:ext cx="7470648" cy="1143000"/>
          </a:xfrm>
        </p:spPr>
        <p:txBody>
          <a:bodyPr anchor="ctr"/>
          <a:lstStyle>
            <a:lvl1pPr algn="l">
              <a:defRPr sz="4600"/>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pPr>
              <a:defRPr/>
            </a:pPr>
            <a:fld id="{148C6EDF-391A-457A-B577-FF6C9FF7B813}" type="datetimeFigureOut">
              <a:rPr lang="zh-CN" altLang="en-US" smtClean="0"/>
              <a:pPr>
                <a:defRPr/>
              </a:pPr>
              <a:t>2020/5/6</a:t>
            </a:fld>
            <a:endParaRPr lang="zh-CN" altLang="en-US"/>
          </a:p>
        </p:txBody>
      </p:sp>
      <p:sp>
        <p:nvSpPr>
          <p:cNvPr id="8" name="灯片编号占位符 7"/>
          <p:cNvSpPr>
            <a:spLocks noGrp="1"/>
          </p:cNvSpPr>
          <p:nvPr>
            <p:ph type="sldNum" sz="quarter" idx="11"/>
          </p:nvPr>
        </p:nvSpPr>
        <p:spPr/>
        <p:txBody>
          <a:bodyPr/>
          <a:lstStyle/>
          <a:p>
            <a:pPr>
              <a:defRPr/>
            </a:pPr>
            <a:fld id="{4A28DD2F-4091-4867-865F-34307B1AA813}" type="slidenum">
              <a:rPr lang="zh-CN" altLang="en-US" smtClean="0"/>
              <a:pPr>
                <a:defRPr/>
              </a:pPr>
              <a:t>‹#›</a:t>
            </a:fld>
            <a:endParaRPr lang="zh-CN" altLang="en-US"/>
          </a:p>
        </p:txBody>
      </p:sp>
      <p:sp>
        <p:nvSpPr>
          <p:cNvPr id="9" name="页脚占位符 8"/>
          <p:cNvSpPr>
            <a:spLocks noGrp="1"/>
          </p:cNvSpPr>
          <p:nvPr>
            <p:ph type="ftr" sz="quarter" idx="12"/>
          </p:nvPr>
        </p:nvSpPr>
        <p:spPr/>
        <p:txBody>
          <a:bodyPr/>
          <a:lstStyle/>
          <a:p>
            <a:pPr>
              <a:defRPr/>
            </a:pP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0A57D73B-6BEC-4F24-8812-46144E4F98B7}" type="datetimeFigureOut">
              <a:rPr lang="zh-CN" altLang="en-US" smtClean="0"/>
              <a:pPr>
                <a:defRPr/>
              </a:pPr>
              <a:t>2020/5/6</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425ED427-0418-4789-81B9-71FC4B903D79}"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fld id="{AA2BC1BB-96CD-4F17-91A5-7C9BFEE7B718}" type="datetimeFigureOut">
              <a:rPr lang="zh-CN" altLang="en-US" smtClean="0"/>
              <a:pPr>
                <a:defRPr/>
              </a:pPr>
              <a:t>2020/5/6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a:xfrm>
            <a:off x="8156448" y="6422064"/>
            <a:ext cx="762000" cy="365125"/>
          </a:xfrm>
        </p:spPr>
        <p:txBody>
          <a:bodyPr/>
          <a:lstStyle/>
          <a:p>
            <a:pPr>
              <a:defRPr/>
            </a:pPr>
            <a:fld id="{2EFA1A51-5595-42AA-83AD-0350C7B975A9}"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457200" y="6422064"/>
            <a:ext cx="2133600" cy="365125"/>
          </a:xfrm>
        </p:spPr>
        <p:txBody>
          <a:bodyPr/>
          <a:lstStyle/>
          <a:p>
            <a:pPr>
              <a:defRPr/>
            </a:pPr>
            <a:fld id="{027D640C-3235-4173-B310-1841E5FB8B7C}" type="datetimeFigureOut">
              <a:rPr lang="zh-CN" altLang="en-US" smtClean="0"/>
              <a:pPr>
                <a:defRPr/>
              </a:pPr>
              <a:t>2020/5/6</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CE094F6B-C4E2-42F2-AE28-CAF7D29A870F}"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任意多边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任意多边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标题占位符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9BD77A51-3D7C-4A63-B8DB-B8E7254EC6EF}" type="datetimeFigureOut">
              <a:rPr lang="zh-CN" altLang="en-US" smtClean="0"/>
              <a:pPr>
                <a:defRPr/>
              </a:pPr>
              <a:t>2020/5/6</a:t>
            </a:fld>
            <a:endParaRPr lang="zh-CN" altLang="en-US"/>
          </a:p>
        </p:txBody>
      </p:sp>
      <p:sp>
        <p:nvSpPr>
          <p:cNvPr id="22" name="页脚占位符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zh-CN" altLang="en-US"/>
          </a:p>
        </p:txBody>
      </p:sp>
      <p:sp>
        <p:nvSpPr>
          <p:cNvPr id="18" name="灯片编号占位符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71289B6B-8F32-4AA1-963D-7B512F684FBB}" type="slidenum">
              <a:rPr lang="zh-CN" altLang="en-US" smtClean="0"/>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5575" cy="5818658"/>
          </a:xfrm>
        </p:spPr>
        <p:txBody>
          <a:bodyPr>
            <a:normAutofit/>
          </a:bodyPr>
          <a:lstStyle/>
          <a:p>
            <a:pPr algn="r">
              <a:lnSpc>
                <a:spcPct val="150000"/>
              </a:lnSpc>
            </a:pPr>
            <a:r>
              <a:rPr lang="ar-EG" altLang="zh-CN" dirty="0" smtClean="0">
                <a:solidFill>
                  <a:srgbClr val="FF0000"/>
                </a:solidFill>
                <a:latin typeface="Simplified Arabic" pitchFamily="18" charset="-78"/>
                <a:cs typeface="Simplified Arabic" pitchFamily="18" charset="-78"/>
              </a:rPr>
              <a:t>الجديد في اللغة العربية</a:t>
            </a:r>
            <a:br>
              <a:rPr lang="ar-EG" altLang="zh-CN" dirty="0" smtClean="0">
                <a:solidFill>
                  <a:srgbClr val="FF0000"/>
                </a:solidFill>
                <a:latin typeface="Simplified Arabic" pitchFamily="18" charset="-78"/>
                <a:cs typeface="Simplified Arabic" pitchFamily="18" charset="-78"/>
              </a:rPr>
            </a:br>
            <a:r>
              <a:rPr lang="ar-EG" altLang="zh-CN" dirty="0" smtClean="0">
                <a:solidFill>
                  <a:srgbClr val="FFFF00"/>
                </a:solidFill>
                <a:latin typeface="Simplified Arabic" pitchFamily="18" charset="-78"/>
                <a:cs typeface="Simplified Arabic" pitchFamily="18" charset="-78"/>
              </a:rPr>
              <a:t>الجزء الثال</a:t>
            </a:r>
            <a:r>
              <a:rPr lang="ar-EG" altLang="zh-CN" dirty="0" smtClean="0">
                <a:latin typeface="Simplified Arabic" pitchFamily="18" charset="-78"/>
                <a:cs typeface="Simplified Arabic" pitchFamily="18" charset="-78"/>
              </a:rPr>
              <a:t> </a:t>
            </a:r>
            <a:r>
              <a:rPr lang="ar-SA" altLang="zh-CN" dirty="0" smtClean="0">
                <a:latin typeface="Simplified Arabic" pitchFamily="18" charset="-78"/>
                <a:cs typeface="Simplified Arabic" pitchFamily="18" charset="-78"/>
              </a:rPr>
              <a:t/>
            </a:r>
            <a:br>
              <a:rPr lang="ar-SA" altLang="zh-CN" dirty="0" smtClean="0">
                <a:latin typeface="Simplified Arabic" pitchFamily="18" charset="-78"/>
                <a:cs typeface="Simplified Arabic" pitchFamily="18" charset="-78"/>
              </a:rPr>
            </a:br>
            <a:r>
              <a:rPr lang="en-US" altLang="zh-CN" dirty="0" smtClean="0">
                <a:latin typeface="Simplified Arabic" pitchFamily="18" charset="-78"/>
                <a:cs typeface="Simplified Arabic" pitchFamily="18" charset="-78"/>
              </a:rPr>
              <a:t> </a:t>
            </a:r>
            <a:r>
              <a:rPr lang="ar-EG" altLang="zh-CN" dirty="0" smtClean="0">
                <a:latin typeface="Simplified Arabic" pitchFamily="18" charset="-78"/>
                <a:cs typeface="Simplified Arabic" pitchFamily="18" charset="-78"/>
              </a:rPr>
              <a:t>الدرس الثامن</a:t>
            </a:r>
            <a:r>
              <a:rPr lang="en-US" altLang="zh-CN" dirty="0" smtClean="0">
                <a:latin typeface="Simplified Arabic" pitchFamily="18" charset="-78"/>
                <a:cs typeface="Simplified Arabic" pitchFamily="18" charset="-78"/>
              </a:rPr>
              <a:t/>
            </a:r>
            <a:br>
              <a:rPr lang="en-US" altLang="zh-CN" dirty="0" smtClean="0">
                <a:latin typeface="Simplified Arabic" pitchFamily="18" charset="-78"/>
                <a:cs typeface="Simplified Arabic" pitchFamily="18" charset="-78"/>
              </a:rPr>
            </a:br>
            <a:r>
              <a:rPr lang="ar-EG" altLang="zh-CN" dirty="0" smtClean="0">
                <a:solidFill>
                  <a:srgbClr val="00B050"/>
                </a:solidFill>
                <a:latin typeface="Simplified Arabic" pitchFamily="18" charset="-78"/>
                <a:cs typeface="Simplified Arabic" pitchFamily="18" charset="-78"/>
              </a:rPr>
              <a:t>  لمحة عن تاريخ</a:t>
            </a:r>
            <a:r>
              <a:rPr lang="ar-SA" altLang="zh-CN" dirty="0" smtClean="0">
                <a:solidFill>
                  <a:srgbClr val="00B050"/>
                </a:solidFill>
                <a:latin typeface="Simplified Arabic" pitchFamily="18" charset="-78"/>
                <a:cs typeface="Simplified Arabic" pitchFamily="18" charset="-78"/>
              </a:rPr>
              <a:t> ا</a:t>
            </a:r>
            <a:r>
              <a:rPr lang="ar-EG" altLang="zh-CN" dirty="0" smtClean="0">
                <a:solidFill>
                  <a:srgbClr val="00B050"/>
                </a:solidFill>
                <a:latin typeface="Simplified Arabic" pitchFamily="18" charset="-78"/>
                <a:cs typeface="Simplified Arabic" pitchFamily="18" charset="-78"/>
              </a:rPr>
              <a:t>لعلاقات الصينية العربية </a:t>
            </a:r>
            <a:endParaRPr lang="zh-CN" altLang="en-US" dirty="0">
              <a:solidFill>
                <a:srgbClr val="00B050"/>
              </a:solidFill>
              <a:latin typeface="Simplified Arabic" pitchFamily="18" charset="-78"/>
              <a:cs typeface="Simplified Arabic" pitchFamily="18" charset="-78"/>
            </a:endParaRPr>
          </a:p>
        </p:txBody>
      </p:sp>
      <p:sp>
        <p:nvSpPr>
          <p:cNvPr id="3" name="内容占位符 2"/>
          <p:cNvSpPr>
            <a:spLocks noGrp="1"/>
          </p:cNvSpPr>
          <p:nvPr>
            <p:ph idx="1"/>
          </p:nvPr>
        </p:nvSpPr>
        <p:spPr>
          <a:xfrm>
            <a:off x="457200" y="6309320"/>
            <a:ext cx="8229600" cy="360040"/>
          </a:xfrm>
        </p:spPr>
        <p:txBody>
          <a:bodyPr>
            <a:normAutofit fontScale="25000" lnSpcReduction="20000"/>
          </a:bodyPr>
          <a:lstStyle/>
          <a:p>
            <a:pPr algn="r">
              <a:buNone/>
            </a:pPr>
            <a:endParaRPr lang="ar-EG" altLang="zh-CN" dirty="0" smtClean="0"/>
          </a:p>
          <a:p>
            <a:pPr algn="r">
              <a:lnSpc>
                <a:spcPct val="170000"/>
              </a:lnSpc>
            </a:pPr>
            <a:r>
              <a:rPr lang="en-US" altLang="zh-CN" dirty="0" smtClean="0"/>
              <a:t> </a:t>
            </a:r>
            <a:r>
              <a:rPr lang="en-US" altLang="zh-CN" sz="4400" dirty="0" smtClean="0">
                <a:solidFill>
                  <a:srgbClr val="FFFF00"/>
                </a:solidFill>
              </a:rPr>
              <a:t> </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00100" y="357166"/>
            <a:ext cx="6924700" cy="6215106"/>
          </a:xfrm>
        </p:spPr>
        <p:txBody>
          <a:bodyPr>
            <a:normAutofit/>
          </a:bodyPr>
          <a:lstStyle/>
          <a:p>
            <a:pPr algn="r">
              <a:buNone/>
            </a:pPr>
            <a:r>
              <a:rPr lang="ar-EG" altLang="zh-CN" sz="4000" dirty="0" smtClean="0">
                <a:solidFill>
                  <a:srgbClr val="FFFF00"/>
                </a:solidFill>
                <a:latin typeface="Traditional Arabic" pitchFamily="18" charset="-78"/>
                <a:cs typeface="Traditional Arabic" pitchFamily="18" charset="-78"/>
              </a:rPr>
              <a:t> </a:t>
            </a:r>
            <a:r>
              <a:rPr lang="ar-SA" altLang="zh-CN" sz="4000" dirty="0" smtClean="0">
                <a:solidFill>
                  <a:srgbClr val="FFFF00"/>
                </a:solidFill>
                <a:latin typeface="Traditional Arabic" pitchFamily="18" charset="-78"/>
                <a:cs typeface="Traditional Arabic" pitchFamily="18" charset="-78"/>
              </a:rPr>
              <a:t> </a:t>
            </a:r>
            <a:endParaRPr lang="ar-EG" altLang="zh-CN" sz="4000" dirty="0" smtClean="0">
              <a:solidFill>
                <a:srgbClr val="FFFF00"/>
              </a:solidFill>
              <a:latin typeface="Traditional Arabic" pitchFamily="18" charset="-78"/>
              <a:cs typeface="Traditional Arabic" pitchFamily="18" charset="-78"/>
            </a:endParaRPr>
          </a:p>
          <a:p>
            <a:pPr algn="r"/>
            <a:endParaRPr lang="ar-EG" altLang="zh-CN" sz="4000" dirty="0" smtClean="0">
              <a:solidFill>
                <a:srgbClr val="FFFF00"/>
              </a:solidFill>
              <a:latin typeface="Traditional Arabic" pitchFamily="18" charset="-78"/>
              <a:cs typeface="Traditional Arabic" pitchFamily="18" charset="-78"/>
            </a:endParaRPr>
          </a:p>
          <a:p>
            <a:endParaRPr lang="zh-CN" altLang="en-US" dirty="0"/>
          </a:p>
        </p:txBody>
      </p:sp>
      <p:sp>
        <p:nvSpPr>
          <p:cNvPr id="4" name="矩形 3"/>
          <p:cNvSpPr/>
          <p:nvPr/>
        </p:nvSpPr>
        <p:spPr>
          <a:xfrm>
            <a:off x="1403648" y="692696"/>
            <a:ext cx="6984776" cy="6001643"/>
          </a:xfrm>
          <a:prstGeom prst="rect">
            <a:avLst/>
          </a:prstGeom>
        </p:spPr>
        <p:txBody>
          <a:bodyPr wrap="square">
            <a:spAutoFit/>
          </a:bodyPr>
          <a:lstStyle/>
          <a:p>
            <a:pPr algn="r">
              <a:lnSpc>
                <a:spcPct val="160000"/>
              </a:lnSpc>
              <a:buNone/>
            </a:pPr>
            <a:r>
              <a:rPr lang="ar-EG" altLang="zh-CN" sz="4000" dirty="0" smtClean="0">
                <a:solidFill>
                  <a:srgbClr val="FF0000"/>
                </a:solidFill>
                <a:latin typeface="Simplified Arabic" pitchFamily="18" charset="-78"/>
                <a:cs typeface="Simplified Arabic" pitchFamily="18" charset="-78"/>
              </a:rPr>
              <a:t>وثيقة ج  وثائق </a:t>
            </a:r>
            <a:endParaRPr lang="ar-SA" altLang="zh-CN" sz="4000" dirty="0" smtClean="0">
              <a:solidFill>
                <a:srgbClr val="FF0000"/>
              </a:solidFill>
              <a:latin typeface="Simplified Arabic" pitchFamily="18" charset="-78"/>
              <a:cs typeface="Simplified Arabic" pitchFamily="18" charset="-78"/>
            </a:endParaRPr>
          </a:p>
          <a:p>
            <a:pPr algn="r">
              <a:lnSpc>
                <a:spcPct val="160000"/>
              </a:lnSpc>
              <a:buNone/>
            </a:pPr>
            <a:r>
              <a:rPr lang="ar-EG" altLang="zh-CN" sz="4000" dirty="0" smtClean="0">
                <a:solidFill>
                  <a:srgbClr val="FF0000"/>
                </a:solidFill>
                <a:latin typeface="Simplified Arabic" pitchFamily="18" charset="-78"/>
                <a:cs typeface="Simplified Arabic" pitchFamily="18" charset="-78"/>
              </a:rPr>
              <a:t>مسألة ج  مسائل </a:t>
            </a:r>
            <a:endParaRPr lang="ar-SA" altLang="zh-CN" sz="4000" dirty="0" smtClean="0">
              <a:solidFill>
                <a:srgbClr val="FF0000"/>
              </a:solidFill>
              <a:latin typeface="Simplified Arabic" pitchFamily="18" charset="-78"/>
              <a:cs typeface="Simplified Arabic" pitchFamily="18" charset="-78"/>
            </a:endParaRPr>
          </a:p>
          <a:p>
            <a:pPr algn="r">
              <a:lnSpc>
                <a:spcPct val="160000"/>
              </a:lnSpc>
              <a:buNone/>
            </a:pPr>
            <a:r>
              <a:rPr lang="ar-SA" altLang="zh-CN" sz="4000" dirty="0" smtClean="0">
                <a:solidFill>
                  <a:srgbClr val="FF0000"/>
                </a:solidFill>
                <a:latin typeface="Simplified Arabic" pitchFamily="18" charset="-78"/>
                <a:cs typeface="Simplified Arabic" pitchFamily="18" charset="-78"/>
              </a:rPr>
              <a:t>علم الفلك</a:t>
            </a:r>
          </a:p>
          <a:p>
            <a:pPr algn="r">
              <a:lnSpc>
                <a:spcPct val="160000"/>
              </a:lnSpc>
              <a:buNone/>
            </a:pPr>
            <a:r>
              <a:rPr lang="ar-SA" altLang="zh-CN" sz="4000" dirty="0" smtClean="0">
                <a:solidFill>
                  <a:srgbClr val="FF0000"/>
                </a:solidFill>
                <a:latin typeface="Simplified Arabic" pitchFamily="18" charset="-78"/>
                <a:cs typeface="Simplified Arabic" pitchFamily="18" charset="-78"/>
              </a:rPr>
              <a:t>حجر ج أحجار</a:t>
            </a:r>
          </a:p>
          <a:p>
            <a:pPr algn="r">
              <a:lnSpc>
                <a:spcPct val="160000"/>
              </a:lnSpc>
              <a:buNone/>
            </a:pPr>
            <a:r>
              <a:rPr lang="ar-SA" altLang="zh-CN" sz="4000" smtClean="0">
                <a:solidFill>
                  <a:srgbClr val="FF0000"/>
                </a:solidFill>
                <a:latin typeface="Simplified Arabic" pitchFamily="18" charset="-78"/>
                <a:cs typeface="Simplified Arabic" pitchFamily="18" charset="-78"/>
              </a:rPr>
              <a:t>علم الرياضية</a:t>
            </a:r>
          </a:p>
          <a:p>
            <a:pPr algn="r">
              <a:lnSpc>
                <a:spcPct val="160000"/>
              </a:lnSpc>
              <a:buNone/>
            </a:pPr>
            <a:r>
              <a:rPr lang="ar-EG" altLang="zh-CN" sz="4000" dirty="0" smtClean="0">
                <a:solidFill>
                  <a:srgbClr val="FF0000"/>
                </a:solidFill>
                <a:latin typeface="Simplified Arabic" pitchFamily="18" charset="-78"/>
                <a:cs typeface="Simplified Arabic" pitchFamily="18" charset="-78"/>
              </a:rPr>
              <a:t>الجولة</a:t>
            </a:r>
            <a:endParaRPr lang="zh-CN" altLang="en-US" sz="40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内容占位符 2"/>
          <p:cNvSpPr>
            <a:spLocks noGrp="1"/>
          </p:cNvSpPr>
          <p:nvPr>
            <p:ph idx="1"/>
          </p:nvPr>
        </p:nvSpPr>
        <p:spPr>
          <a:xfrm>
            <a:off x="0" y="908050"/>
            <a:ext cx="9144000" cy="5807075"/>
          </a:xfrm>
        </p:spPr>
        <p:txBody>
          <a:bodyPr>
            <a:normAutofit/>
          </a:bodyPr>
          <a:lstStyle/>
          <a:p>
            <a:pPr algn="ctr" eaLnBrk="1" hangingPunct="1">
              <a:lnSpc>
                <a:spcPct val="150000"/>
              </a:lnSpc>
              <a:buNone/>
            </a:pPr>
            <a:r>
              <a:rPr lang="en-US" altLang="zh-CN" dirty="0" smtClean="0">
                <a:latin typeface="Traditional Arabic" pitchFamily="18" charset="-78"/>
                <a:cs typeface="Traditional Arabic" pitchFamily="18" charset="-78"/>
              </a:rPr>
              <a:t> </a:t>
            </a:r>
            <a:endParaRPr lang="ar-EG" altLang="zh-CN" sz="4000" dirty="0" smtClean="0">
              <a:solidFill>
                <a:srgbClr val="FFFF00"/>
              </a:solidFill>
              <a:latin typeface="Traditional Arabic" pitchFamily="18" charset="-78"/>
              <a:cs typeface="Traditional Arabic" pitchFamily="18" charset="-78"/>
            </a:endParaRPr>
          </a:p>
          <a:p>
            <a:pPr algn="r" eaLnBrk="1" hangingPunct="1">
              <a:lnSpc>
                <a:spcPct val="150000"/>
              </a:lnSpc>
              <a:buNone/>
            </a:pPr>
            <a:r>
              <a:rPr lang="en-US" altLang="zh-CN" sz="4400" dirty="0" smtClean="0">
                <a:solidFill>
                  <a:srgbClr val="FFFF00"/>
                </a:solidFill>
                <a:latin typeface="Traditional Arabic" pitchFamily="18" charset="-78"/>
                <a:cs typeface="Traditional Arabic" pitchFamily="18" charset="-78"/>
              </a:rPr>
              <a:t> </a:t>
            </a:r>
            <a:endParaRPr lang="ar-EG" altLang="zh-CN" sz="4400" dirty="0" smtClean="0">
              <a:solidFill>
                <a:srgbClr val="FFFF00"/>
              </a:solidFill>
              <a:latin typeface="Traditional Arabic" pitchFamily="18" charset="-78"/>
              <a:cs typeface="Traditional Arabic" pitchFamily="18" charset="-78"/>
            </a:endParaRPr>
          </a:p>
        </p:txBody>
      </p:sp>
      <p:sp>
        <p:nvSpPr>
          <p:cNvPr id="3" name="矩形 2"/>
          <p:cNvSpPr/>
          <p:nvPr/>
        </p:nvSpPr>
        <p:spPr>
          <a:xfrm>
            <a:off x="611560" y="332656"/>
            <a:ext cx="7848872" cy="6370975"/>
          </a:xfrm>
          <a:prstGeom prst="rect">
            <a:avLst/>
          </a:prstGeom>
        </p:spPr>
        <p:txBody>
          <a:bodyPr wrap="square">
            <a:spAutoFit/>
          </a:bodyPr>
          <a:lstStyle/>
          <a:p>
            <a:pPr algn="r">
              <a:lnSpc>
                <a:spcPct val="170000"/>
              </a:lnSpc>
            </a:pPr>
            <a:r>
              <a:rPr lang="ar-EG" altLang="zh-CN" sz="4000" dirty="0" smtClean="0">
                <a:solidFill>
                  <a:srgbClr val="FF0000"/>
                </a:solidFill>
                <a:latin typeface="Simplified Arabic" pitchFamily="18" charset="-78"/>
                <a:cs typeface="Simplified Arabic" pitchFamily="18" charset="-78"/>
              </a:rPr>
              <a:t>العبارات المفيدة :</a:t>
            </a:r>
            <a:endParaRPr lang="en-US" altLang="zh-CN" sz="4000" dirty="0" smtClean="0">
              <a:solidFill>
                <a:srgbClr val="FF0000"/>
              </a:solidFill>
              <a:latin typeface="Simplified Arabic" pitchFamily="18" charset="-78"/>
              <a:cs typeface="Simplified Arabic" pitchFamily="18" charset="-78"/>
            </a:endParaRPr>
          </a:p>
          <a:p>
            <a:pPr algn="r">
              <a:lnSpc>
                <a:spcPct val="170000"/>
              </a:lnSpc>
            </a:pPr>
            <a:r>
              <a:rPr lang="ar-EG" altLang="zh-CN" sz="4000" dirty="0" smtClean="0">
                <a:solidFill>
                  <a:srgbClr val="FF0000"/>
                </a:solidFill>
                <a:latin typeface="Simplified Arabic" pitchFamily="18" charset="-78"/>
                <a:cs typeface="Simplified Arabic" pitchFamily="18" charset="-78"/>
              </a:rPr>
              <a:t>وقع الشيء </a:t>
            </a:r>
            <a:endParaRPr lang="en-US" altLang="zh-CN" sz="4000" dirty="0" smtClean="0">
              <a:solidFill>
                <a:srgbClr val="FF0000"/>
              </a:solidFill>
              <a:latin typeface="Simplified Arabic" pitchFamily="18" charset="-78"/>
              <a:cs typeface="Simplified Arabic" pitchFamily="18" charset="-78"/>
            </a:endParaRPr>
          </a:p>
          <a:p>
            <a:pPr algn="r">
              <a:lnSpc>
                <a:spcPct val="170000"/>
              </a:lnSpc>
            </a:pPr>
            <a:r>
              <a:rPr lang="ar-EG" altLang="zh-CN" sz="4000" dirty="0" smtClean="0">
                <a:solidFill>
                  <a:srgbClr val="FF0000"/>
                </a:solidFill>
                <a:latin typeface="Simplified Arabic" pitchFamily="18" charset="-78"/>
                <a:cs typeface="Simplified Arabic" pitchFamily="18" charset="-78"/>
              </a:rPr>
              <a:t>يجب أن نوقع عقد الإيجاب  حتى ولو تسكن أياما قليلة. </a:t>
            </a:r>
            <a:endParaRPr lang="en-US" altLang="zh-CN" sz="4000" dirty="0" smtClean="0">
              <a:solidFill>
                <a:srgbClr val="FF0000"/>
              </a:solidFill>
              <a:latin typeface="Simplified Arabic" pitchFamily="18" charset="-78"/>
              <a:cs typeface="Simplified Arabic" pitchFamily="18" charset="-78"/>
            </a:endParaRPr>
          </a:p>
          <a:p>
            <a:pPr algn="r">
              <a:lnSpc>
                <a:spcPct val="170000"/>
              </a:lnSpc>
            </a:pPr>
            <a:r>
              <a:rPr lang="ar-EG" altLang="zh-CN" sz="4000" dirty="0" smtClean="0">
                <a:solidFill>
                  <a:srgbClr val="FF0000"/>
                </a:solidFill>
                <a:latin typeface="Simplified Arabic" pitchFamily="18" charset="-78"/>
                <a:cs typeface="Simplified Arabic" pitchFamily="18" charset="-78"/>
              </a:rPr>
              <a:t>تفضل، وقع اسمك على الشيك. </a:t>
            </a:r>
            <a:r>
              <a:rPr lang="ar-SA" altLang="zh-CN" sz="4000" dirty="0" smtClean="0">
                <a:solidFill>
                  <a:srgbClr val="FF0000"/>
                </a:solidFill>
                <a:latin typeface="Simplified Arabic" pitchFamily="18" charset="-78"/>
                <a:cs typeface="Simplified Arabic" pitchFamily="18" charset="-78"/>
              </a:rPr>
              <a:t>                </a:t>
            </a:r>
            <a:r>
              <a:rPr lang="ar-EG" altLang="zh-CN" sz="4000" dirty="0" smtClean="0">
                <a:solidFill>
                  <a:srgbClr val="FF0000"/>
                </a:solidFill>
                <a:latin typeface="Simplified Arabic" pitchFamily="18" charset="-78"/>
                <a:cs typeface="Simplified Arabic" pitchFamily="18" charset="-78"/>
              </a:rPr>
              <a:t>هذه المرأة الثرثارة تحب أن توقع بين الجيران.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内容占位符 2"/>
          <p:cNvSpPr>
            <a:spLocks noGrp="1"/>
          </p:cNvSpPr>
          <p:nvPr>
            <p:ph idx="1"/>
          </p:nvPr>
        </p:nvSpPr>
        <p:spPr>
          <a:xfrm>
            <a:off x="539750" y="549275"/>
            <a:ext cx="8429625" cy="5929313"/>
          </a:xfrm>
        </p:spPr>
        <p:txBody>
          <a:bodyPr>
            <a:noAutofit/>
          </a:bodyPr>
          <a:lstStyle/>
          <a:p>
            <a:pPr algn="r">
              <a:lnSpc>
                <a:spcPct val="150000"/>
              </a:lnSpc>
              <a:buNone/>
            </a:pPr>
            <a:r>
              <a:rPr lang="ar-SA" altLang="zh-CN" sz="4000" dirty="0" smtClean="0">
                <a:solidFill>
                  <a:srgbClr val="00B050"/>
                </a:solidFill>
                <a:cs typeface="Arial" charset="0"/>
              </a:rPr>
              <a:t>الأمر الذي : </a:t>
            </a:r>
          </a:p>
          <a:p>
            <a:pPr algn="r">
              <a:lnSpc>
                <a:spcPct val="150000"/>
              </a:lnSpc>
              <a:buNone/>
            </a:pPr>
            <a:r>
              <a:rPr lang="ar-SA" altLang="zh-CN" sz="4000" dirty="0" smtClean="0">
                <a:solidFill>
                  <a:srgbClr val="00B050"/>
                </a:solidFill>
                <a:cs typeface="Arial" charset="0"/>
              </a:rPr>
              <a:t>اشتدت الخلافات بين الصديقين، الأمر الذي أدى إلى قطع العلاقة بينهما نهائيا. </a:t>
            </a:r>
          </a:p>
          <a:p>
            <a:pPr algn="r">
              <a:lnSpc>
                <a:spcPct val="150000"/>
              </a:lnSpc>
              <a:buNone/>
            </a:pPr>
            <a:r>
              <a:rPr lang="ar-SA" altLang="zh-CN" sz="4000" dirty="0" smtClean="0">
                <a:solidFill>
                  <a:srgbClr val="00B050"/>
                </a:solidFill>
                <a:cs typeface="Arial" charset="0"/>
              </a:rPr>
              <a:t>اخترعت وسائل النقل الحديثة، الأمر الذي ساعد في تسهيل التنقل للناس في أنحاء العالم. </a:t>
            </a:r>
          </a:p>
          <a:p>
            <a:pPr algn="r">
              <a:lnSpc>
                <a:spcPct val="150000"/>
              </a:lnSpc>
              <a:buNone/>
            </a:pPr>
            <a:r>
              <a:rPr lang="ar-SA" altLang="zh-CN" sz="4000" dirty="0" smtClean="0">
                <a:solidFill>
                  <a:srgbClr val="00B050"/>
                </a:solidFill>
                <a:cs typeface="Arial" charset="0"/>
              </a:rPr>
              <a:t>هبت العواطف الثلجية، الأمر الذي أخر مواعيد</a:t>
            </a:r>
            <a:endParaRPr lang="ar-EG" altLang="zh-CN" sz="4000" dirty="0" smtClean="0">
              <a:solidFill>
                <a:srgbClr val="00B050"/>
              </a:solidFill>
              <a:cs typeface="Arial" charset="0"/>
            </a:endParaRPr>
          </a:p>
        </p:txBody>
      </p:sp>
      <p:sp>
        <p:nvSpPr>
          <p:cNvPr id="3" name="矩形 2"/>
          <p:cNvSpPr/>
          <p:nvPr/>
        </p:nvSpPr>
        <p:spPr>
          <a:xfrm>
            <a:off x="1259632" y="836713"/>
            <a:ext cx="7056784" cy="4801314"/>
          </a:xfrm>
          <a:prstGeom prst="rect">
            <a:avLst/>
          </a:prstGeom>
        </p:spPr>
        <p:txBody>
          <a:bodyPr wrap="square">
            <a:spAutoFit/>
          </a:bodyPr>
          <a:lstStyle/>
          <a:p>
            <a:pPr algn="r">
              <a:lnSpc>
                <a:spcPct val="170000"/>
              </a:lnSpc>
            </a:pPr>
            <a:r>
              <a:rPr lang="ar-SA" altLang="zh-CN" dirty="0" smtClean="0">
                <a:latin typeface="Simplified Arabic" pitchFamily="18" charset="-78"/>
                <a:cs typeface="Simplified Arabic" pitchFamily="18" charset="-78"/>
              </a:rPr>
              <a:t> </a:t>
            </a:r>
            <a:r>
              <a:rPr lang="ar-EG" altLang="zh-CN" dirty="0" smtClean="0">
                <a:latin typeface="Simplified Arabic" pitchFamily="18" charset="-78"/>
                <a:cs typeface="Simplified Arabic" pitchFamily="18" charset="-78"/>
              </a:rPr>
              <a:t>.</a:t>
            </a: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r>
              <a:rPr lang="ar-SA" altLang="zh-CN" dirty="0" smtClean="0">
                <a:latin typeface="Simplified Arabic" pitchFamily="18" charset="-78"/>
                <a:cs typeface="Simplified Arabic" pitchFamily="18" charset="-78"/>
              </a:rPr>
              <a:t> </a:t>
            </a: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endParaRPr lang="ar-SA" altLang="zh-CN" dirty="0" smtClean="0">
              <a:latin typeface="Simplified Arabic" pitchFamily="18" charset="-78"/>
              <a:cs typeface="Simplified Arabic" pitchFamily="18" charset="-78"/>
            </a:endParaRPr>
          </a:p>
          <a:p>
            <a:pPr algn="r">
              <a:lnSpc>
                <a:spcPct val="170000"/>
              </a:lnSpc>
            </a:pPr>
            <a:r>
              <a:rPr lang="ar-EG" altLang="zh-CN" dirty="0" smtClean="0">
                <a:latin typeface="Simplified Arabic" pitchFamily="18" charset="-78"/>
                <a:cs typeface="Simplified Arabic" pitchFamily="18" charset="-78"/>
              </a:rPr>
              <a:t> </a:t>
            </a:r>
            <a:endParaRPr lang="en-US" altLang="zh-CN" dirty="0" smtClean="0">
              <a:latin typeface="Simplified Arabic" pitchFamily="18" charset="-78"/>
              <a:cs typeface="Simplified Arabic" pitchFamily="18" charset="-78"/>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260648"/>
            <a:ext cx="8280920" cy="6336704"/>
          </a:xfrm>
        </p:spPr>
        <p:txBody>
          <a:bodyPr>
            <a:noAutofit/>
          </a:bodyPr>
          <a:lstStyle/>
          <a:p>
            <a:pPr algn="r">
              <a:lnSpc>
                <a:spcPct val="170000"/>
              </a:lnSpc>
              <a:buNone/>
            </a:pPr>
            <a:r>
              <a:rPr lang="ar-SA" altLang="zh-CN" sz="4400" dirty="0" smtClean="0">
                <a:solidFill>
                  <a:srgbClr val="00B050"/>
                </a:solidFill>
                <a:cs typeface="Arial" charset="0"/>
              </a:rPr>
              <a:t>وصول الطائرات.</a:t>
            </a:r>
            <a:endParaRPr lang="ar-SA" altLang="zh-CN" sz="4400" dirty="0" smtClean="0">
              <a:solidFill>
                <a:srgbClr val="FF0000"/>
              </a:solidFill>
              <a:latin typeface="Simplified Arabic" pitchFamily="18" charset="-78"/>
              <a:cs typeface="Simplified Arabic" pitchFamily="18" charset="-78"/>
            </a:endParaRPr>
          </a:p>
          <a:p>
            <a:pPr algn="r">
              <a:buNone/>
            </a:pPr>
            <a:r>
              <a:rPr lang="ar-SA" altLang="zh-CN" sz="4400" dirty="0" smtClean="0">
                <a:solidFill>
                  <a:srgbClr val="FF0000"/>
                </a:solidFill>
                <a:latin typeface="Simplified Arabic" pitchFamily="18" charset="-78"/>
                <a:cs typeface="Simplified Arabic" pitchFamily="18" charset="-78"/>
              </a:rPr>
              <a:t>كانت حماتها تتدخل كثيراً في أمورها هي وزوجها، الأمر الذي أدى إلى توتر العلاقة بينهما</a:t>
            </a:r>
            <a:r>
              <a:rPr lang="ar-SA" altLang="zh-CN" sz="4400" dirty="0" smtClean="0">
                <a:solidFill>
                  <a:srgbClr val="FF0000"/>
                </a:solidFill>
                <a:latin typeface="Simplified Arabic" pitchFamily="18" charset="-78"/>
                <a:cs typeface="Simplified Arabic" pitchFamily="18" charset="-78"/>
              </a:rPr>
              <a:t>.</a:t>
            </a:r>
            <a:endParaRPr lang="ar-SA" altLang="zh-CN" sz="4400" dirty="0" smtClean="0">
              <a:solidFill>
                <a:srgbClr val="FF0000"/>
              </a:solidFill>
              <a:latin typeface="Simplified Arabic" pitchFamily="18" charset="-78"/>
              <a:cs typeface="Simplified Arabic" pitchFamily="18" charset="-78"/>
            </a:endParaRPr>
          </a:p>
          <a:p>
            <a:pPr algn="r">
              <a:buNone/>
            </a:pPr>
            <a:r>
              <a:rPr lang="ar-EG" altLang="zh-CN" sz="4400" dirty="0" smtClean="0">
                <a:solidFill>
                  <a:srgbClr val="92D050"/>
                </a:solidFill>
                <a:latin typeface="Simplified Arabic" pitchFamily="18" charset="-78"/>
                <a:cs typeface="Simplified Arabic" pitchFamily="18" charset="-78"/>
              </a:rPr>
              <a:t>ساهم فى :</a:t>
            </a:r>
            <a:endParaRPr lang="ar-SA" altLang="zh-CN" sz="4400" dirty="0" smtClean="0">
              <a:solidFill>
                <a:srgbClr val="92D050"/>
              </a:solidFill>
              <a:latin typeface="Simplified Arabic" pitchFamily="18" charset="-78"/>
              <a:cs typeface="Simplified Arabic" pitchFamily="18" charset="-78"/>
            </a:endParaRPr>
          </a:p>
          <a:p>
            <a:pPr algn="r">
              <a:lnSpc>
                <a:spcPct val="150000"/>
              </a:lnSpc>
              <a:buNone/>
            </a:pPr>
            <a:r>
              <a:rPr lang="ar-EG" altLang="zh-CN" sz="4400" dirty="0" smtClean="0">
                <a:solidFill>
                  <a:srgbClr val="92D050"/>
                </a:solidFill>
                <a:latin typeface="Simplified Arabic" pitchFamily="18" charset="-78"/>
                <a:cs typeface="Simplified Arabic" pitchFamily="18" charset="-78"/>
              </a:rPr>
              <a:t>على كل مواطن أن يساهم بنصيبه في بناء الوطن وتطويره</a:t>
            </a:r>
            <a:r>
              <a:rPr lang="ar-SA" altLang="zh-CN" sz="4400" dirty="0" smtClean="0">
                <a:solidFill>
                  <a:srgbClr val="92D050"/>
                </a:solidFill>
                <a:latin typeface="Simplified Arabic" pitchFamily="18" charset="-78"/>
                <a:cs typeface="Simplified Arabic" pitchFamily="18" charset="-78"/>
              </a:rPr>
              <a:t> </a:t>
            </a:r>
          </a:p>
          <a:p>
            <a:pPr algn="r">
              <a:lnSpc>
                <a:spcPct val="150000"/>
              </a:lnSpc>
              <a:buNone/>
            </a:pPr>
            <a:r>
              <a:rPr lang="ar-SA" altLang="zh-CN" sz="4000" b="1" dirty="0" smtClean="0">
                <a:solidFill>
                  <a:srgbClr val="FF0000"/>
                </a:solidFill>
                <a:latin typeface="Traditional Arabic" pitchFamily="18" charset="-78"/>
                <a:cs typeface="Traditional Arabic" pitchFamily="18" charset="-78"/>
              </a:rPr>
              <a:t>     </a:t>
            </a:r>
            <a:endParaRPr lang="zh-CN" altLang="en-US" sz="4000" b="1" dirty="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3"/>
          <p:cNvSpPr>
            <a:spLocks noGrp="1"/>
          </p:cNvSpPr>
          <p:nvPr>
            <p:ph idx="1"/>
          </p:nvPr>
        </p:nvSpPr>
        <p:spPr>
          <a:xfrm>
            <a:off x="457200" y="428604"/>
            <a:ext cx="8229600" cy="6240756"/>
          </a:xfrm>
        </p:spPr>
        <p:txBody>
          <a:bodyPr>
            <a:noAutofit/>
          </a:bodyPr>
          <a:lstStyle/>
          <a:p>
            <a:pPr algn="r">
              <a:lnSpc>
                <a:spcPct val="150000"/>
              </a:lnSpc>
              <a:buNone/>
            </a:pPr>
            <a:r>
              <a:rPr lang="ar-EG" altLang="zh-CN" sz="5400" dirty="0" smtClean="0">
                <a:solidFill>
                  <a:srgbClr val="FF0000"/>
                </a:solidFill>
                <a:latin typeface="Traditional Arabic" pitchFamily="18" charset="-78"/>
                <a:cs typeface="Traditional Arabic" pitchFamily="18" charset="-78"/>
              </a:rPr>
              <a:t>يجب أن نتذكر دائماً أبطال الشعب الذين ساهموا بحياتهم في قضية تحرير الوطن. </a:t>
            </a:r>
            <a:endParaRPr lang="ar-SA" altLang="zh-CN" sz="5400" dirty="0" smtClean="0">
              <a:solidFill>
                <a:srgbClr val="FF0000"/>
              </a:solidFill>
              <a:latin typeface="Traditional Arabic" pitchFamily="18" charset="-78"/>
              <a:cs typeface="Traditional Arabic" pitchFamily="18" charset="-78"/>
            </a:endParaRPr>
          </a:p>
          <a:p>
            <a:pPr algn="r">
              <a:lnSpc>
                <a:spcPct val="150000"/>
              </a:lnSpc>
              <a:buNone/>
            </a:pPr>
            <a:r>
              <a:rPr lang="ar-EG" altLang="zh-CN" sz="5400" dirty="0" smtClean="0">
                <a:solidFill>
                  <a:srgbClr val="FF0000"/>
                </a:solidFill>
                <a:latin typeface="Traditional Arabic" pitchFamily="18" charset="-78"/>
                <a:cs typeface="Traditional Arabic" pitchFamily="18" charset="-78"/>
              </a:rPr>
              <a:t>ساهم أستاذنا الفاضل عبد الرحمن مساهمة جليلة في تدريس اللغة العربية </a:t>
            </a:r>
            <a:r>
              <a:rPr lang="ar-EG" altLang="zh-CN" sz="4800" dirty="0" smtClean="0">
                <a:solidFill>
                  <a:srgbClr val="FF0000"/>
                </a:solidFill>
                <a:latin typeface="Traditional Arabic" pitchFamily="18" charset="-78"/>
                <a:cs typeface="Traditional Arabic" pitchFamily="18" charset="-78"/>
              </a:rPr>
              <a:t>والثقافية الإسلامية</a:t>
            </a:r>
            <a:endParaRPr lang="zh-CN" altLang="en-US" sz="4800" dirty="0" smtClean="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17409">
                                            <p:txEl>
                                              <p:pRg st="0" end="0"/>
                                            </p:txEl>
                                          </p:spTgt>
                                        </p:tgtEl>
                                        <p:attrNameLst>
                                          <p:attrName>style.opacity</p:attrName>
                                        </p:attrNameLst>
                                      </p:cBhvr>
                                      <p:to>
                                        <p:strVal val="0.25"/>
                                      </p:to>
                                    </p:set>
                                    <p:animEffect filter="image" prLst="opacity: 0.25">
                                      <p:cBhvr rctx="IE">
                                        <p:cTn id="7" dur="indefinite"/>
                                        <p:tgtEl>
                                          <p:spTgt spid="17409">
                                            <p:txEl>
                                              <p:pRg st="0" end="0"/>
                                            </p:txEl>
                                          </p:spTgt>
                                        </p:tgtEl>
                                      </p:cBhvr>
                                    </p:animEffect>
                                  </p:childTnLst>
                                </p:cTn>
                              </p:par>
                              <p:par>
                                <p:cTn id="8" presetID="9" presetClass="emph" presetSubtype="0" grpId="0" nodeType="withEffect">
                                  <p:stCondLst>
                                    <p:cond delay="0"/>
                                  </p:stCondLst>
                                  <p:childTnLst>
                                    <p:set>
                                      <p:cBhvr rctx="PPT">
                                        <p:cTn id="9" dur="indefinite"/>
                                        <p:tgtEl>
                                          <p:spTgt spid="17409">
                                            <p:txEl>
                                              <p:pRg st="1" end="1"/>
                                            </p:txEl>
                                          </p:spTgt>
                                        </p:tgtEl>
                                        <p:attrNameLst>
                                          <p:attrName>style.opacity</p:attrName>
                                        </p:attrNameLst>
                                      </p:cBhvr>
                                      <p:to>
                                        <p:strVal val="0.25"/>
                                      </p:to>
                                    </p:set>
                                    <p:animEffect filter="image" prLst="opacity: 0.25">
                                      <p:cBhvr rctx="IE">
                                        <p:cTn id="10" dur="indefinite"/>
                                        <p:tgtEl>
                                          <p:spTgt spid="1740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1" nodeType="clickEffect">
                                  <p:stCondLst>
                                    <p:cond delay="0"/>
                                  </p:stCondLst>
                                  <p:endCondLst>
                                    <p:cond evt="onNext" delay="0">
                                      <p:tgtEl>
                                        <p:sldTgt/>
                                      </p:tgtEl>
                                    </p:cond>
                                  </p:endCondLst>
                                  <p:childTnLst>
                                    <p:set>
                                      <p:cBhvr rctx="PPT">
                                        <p:cTn id="14" dur="indefinite"/>
                                        <p:tgtEl>
                                          <p:spTgt spid="17409">
                                            <p:txEl>
                                              <p:pRg st="0" end="0"/>
                                            </p:txEl>
                                          </p:spTgt>
                                        </p:tgtEl>
                                        <p:attrNameLst>
                                          <p:attrName>style.opacity</p:attrName>
                                        </p:attrNameLst>
                                      </p:cBhvr>
                                      <p:to>
                                        <p:strVal val="1.0"/>
                                      </p:to>
                                    </p:set>
                                    <p:animEffect filter="image" prLst="opacity: 1.0">
                                      <p:cBhvr rctx="IE">
                                        <p:cTn id="15" dur="indefinite"/>
                                        <p:tgtEl>
                                          <p:spTgt spid="1740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endCondLst>
                                    <p:cond evt="onNext" delay="0">
                                      <p:tgtEl>
                                        <p:sldTgt/>
                                      </p:tgtEl>
                                    </p:cond>
                                  </p:endCondLst>
                                  <p:childTnLst>
                                    <p:set>
                                      <p:cBhvr rctx="PPT">
                                        <p:cTn id="19" dur="indefinite"/>
                                        <p:tgtEl>
                                          <p:spTgt spid="17409">
                                            <p:txEl>
                                              <p:pRg st="1" end="1"/>
                                            </p:txEl>
                                          </p:spTgt>
                                        </p:tgtEl>
                                        <p:attrNameLst>
                                          <p:attrName>style.opacity</p:attrName>
                                        </p:attrNameLst>
                                      </p:cBhvr>
                                      <p:to>
                                        <p:strVal val="1.0"/>
                                      </p:to>
                                    </p:set>
                                    <p:animEffect filter="image" prLst="opacity: 1.0">
                                      <p:cBhvr rctx="IE">
                                        <p:cTn id="20" dur="indefinite"/>
                                        <p:tgtEl>
                                          <p:spTgt spid="174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build="allAtOnce"/>
      <p:bldP spid="17409"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075240" cy="6192688"/>
          </a:xfrm>
        </p:spPr>
        <p:txBody>
          <a:bodyPr>
            <a:normAutofit fontScale="77500" lnSpcReduction="20000"/>
          </a:bodyPr>
          <a:lstStyle/>
          <a:p>
            <a:pPr algn="r">
              <a:lnSpc>
                <a:spcPct val="160000"/>
              </a:lnSpc>
            </a:pPr>
            <a:r>
              <a:rPr lang="ar-EG" altLang="zh-CN" sz="5200" dirty="0" smtClean="0">
                <a:solidFill>
                  <a:srgbClr val="FF0000"/>
                </a:solidFill>
                <a:latin typeface="Traditional Arabic" pitchFamily="18" charset="-78"/>
                <a:cs typeface="Traditional Arabic" pitchFamily="18" charset="-78"/>
              </a:rPr>
              <a:t>كافأت الدولة العلماء الابارزين تقديرا لجهودهم ومساهماتهم العظيمة في تطوير العلوم و خدمة </a:t>
            </a:r>
            <a:endParaRPr lang="ar-SA" altLang="zh-CN" sz="5200" dirty="0" smtClean="0">
              <a:solidFill>
                <a:srgbClr val="FF0000"/>
              </a:solidFill>
              <a:latin typeface="Traditional Arabic" pitchFamily="18" charset="-78"/>
              <a:cs typeface="Traditional Arabic" pitchFamily="18" charset="-78"/>
            </a:endParaRPr>
          </a:p>
          <a:p>
            <a:pPr algn="r">
              <a:lnSpc>
                <a:spcPct val="160000"/>
              </a:lnSpc>
            </a:pPr>
            <a:r>
              <a:rPr lang="ar-EG" altLang="zh-CN" sz="5200" dirty="0" smtClean="0">
                <a:solidFill>
                  <a:srgbClr val="FF0000"/>
                </a:solidFill>
                <a:latin typeface="Traditional Arabic" pitchFamily="18" charset="-78"/>
                <a:cs typeface="Traditional Arabic" pitchFamily="18" charset="-78"/>
              </a:rPr>
              <a:t>البلاد. </a:t>
            </a:r>
            <a:endParaRPr lang="ar-SA" altLang="zh-CN" sz="5200" dirty="0" smtClean="0">
              <a:solidFill>
                <a:srgbClr val="FF0000"/>
              </a:solidFill>
              <a:latin typeface="Traditional Arabic" pitchFamily="18" charset="-78"/>
              <a:cs typeface="Traditional Arabic" pitchFamily="18" charset="-78"/>
            </a:endParaRPr>
          </a:p>
          <a:p>
            <a:pPr algn="r">
              <a:lnSpc>
                <a:spcPct val="170000"/>
              </a:lnSpc>
              <a:buFont typeface="Wingdings 2" pitchFamily="18" charset="2"/>
              <a:buNone/>
            </a:pPr>
            <a:r>
              <a:rPr lang="ar-SA" altLang="zh-CN" sz="5200" dirty="0" smtClean="0">
                <a:solidFill>
                  <a:srgbClr val="FF0066"/>
                </a:solidFill>
                <a:latin typeface="Traditional Arabic" pitchFamily="18" charset="-78"/>
                <a:cs typeface="Traditional Arabic" pitchFamily="18" charset="-78"/>
              </a:rPr>
              <a:t>إذ( إذ أن)</a:t>
            </a:r>
          </a:p>
          <a:p>
            <a:pPr algn="r">
              <a:lnSpc>
                <a:spcPct val="170000"/>
              </a:lnSpc>
              <a:buFont typeface="Wingdings 2" pitchFamily="18" charset="2"/>
              <a:buNone/>
            </a:pPr>
            <a:r>
              <a:rPr lang="ar-SA" altLang="zh-CN" sz="5200" dirty="0" smtClean="0">
                <a:solidFill>
                  <a:srgbClr val="FF0066"/>
                </a:solidFill>
                <a:latin typeface="Traditional Arabic" pitchFamily="18" charset="-78"/>
                <a:cs typeface="Traditional Arabic" pitchFamily="18" charset="-78"/>
              </a:rPr>
              <a:t>ما استطاع الإجابة عن السؤال الذي وجهه إليه الأستاذ إذ كان شارد الذهن أثناء المحاضرة.         </a:t>
            </a:r>
          </a:p>
          <a:p>
            <a:pPr algn="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idx="1"/>
          </p:nvPr>
        </p:nvSpPr>
        <p:spPr>
          <a:xfrm>
            <a:off x="457200" y="981075"/>
            <a:ext cx="8229600" cy="5543550"/>
          </a:xfrm>
        </p:spPr>
        <p:txBody>
          <a:bodyPr/>
          <a:lstStyle/>
          <a:p>
            <a:pPr algn="r">
              <a:buNone/>
            </a:pPr>
            <a:r>
              <a:rPr lang="ar-SA" altLang="zh-CN" sz="4000" dirty="0" smtClean="0">
                <a:solidFill>
                  <a:srgbClr val="FF0066"/>
                </a:solidFill>
                <a:cs typeface="Arial" charset="0"/>
              </a:rPr>
              <a:t>لا تكاد تذكر صورة الرجل الذي أنقذ حياتها ،إذ لم تره سوى نظرة قبل أن أغمي عليها. لا أقدر أن أتحمل جو الخليج وخاصة بالصيف، إذ أن درجة الحرارة فيها عالية جدا. غاب موسى عن دروس هذه كثيرة هذه الأيام، إذ أنه أصيب بالإنفلونزا الشديدة فلزم الفراش. </a:t>
            </a:r>
            <a:endParaRPr lang="zh-CN" altLang="en-US" sz="4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620688"/>
            <a:ext cx="7848872" cy="5688632"/>
          </a:xfrm>
        </p:spPr>
        <p:txBody>
          <a:bodyPr>
            <a:normAutofit fontScale="92500" lnSpcReduction="10000"/>
          </a:bodyPr>
          <a:lstStyle/>
          <a:p>
            <a:pPr algn="r">
              <a:lnSpc>
                <a:spcPct val="150000"/>
              </a:lnSpc>
            </a:pPr>
            <a:r>
              <a:rPr lang="ar-SA" altLang="zh-CN" sz="4300" dirty="0" smtClean="0">
                <a:solidFill>
                  <a:srgbClr val="92D050"/>
                </a:solidFill>
                <a:latin typeface="Simplified Arabic" pitchFamily="18" charset="-78"/>
                <a:cs typeface="Simplified Arabic" pitchFamily="18" charset="-78"/>
              </a:rPr>
              <a:t>تناول عن :</a:t>
            </a:r>
          </a:p>
          <a:p>
            <a:pPr algn="r">
              <a:lnSpc>
                <a:spcPct val="150000"/>
              </a:lnSpc>
            </a:pPr>
            <a:r>
              <a:rPr lang="ar-SA" altLang="zh-CN" sz="4300" dirty="0" smtClean="0">
                <a:solidFill>
                  <a:srgbClr val="92D050"/>
                </a:solidFill>
                <a:latin typeface="Simplified Arabic" pitchFamily="18" charset="-78"/>
                <a:cs typeface="Simplified Arabic" pitchFamily="18" charset="-78"/>
              </a:rPr>
              <a:t>تناول علي عن حق الوراثة</a:t>
            </a:r>
          </a:p>
          <a:p>
            <a:pPr algn="r">
              <a:lnSpc>
                <a:spcPct val="150000"/>
              </a:lnSpc>
            </a:pPr>
            <a:r>
              <a:rPr lang="ar-SA" altLang="zh-CN" sz="4300" dirty="0" smtClean="0">
                <a:solidFill>
                  <a:srgbClr val="92D050"/>
                </a:solidFill>
                <a:latin typeface="Simplified Arabic" pitchFamily="18" charset="-78"/>
                <a:cs typeface="Simplified Arabic" pitchFamily="18" charset="-78"/>
              </a:rPr>
              <a:t>اضطر الملك إلى التناول عن عرشه بعد أن تقدم في السن.</a:t>
            </a:r>
          </a:p>
          <a:p>
            <a:pPr algn="r">
              <a:lnSpc>
                <a:spcPct val="150000"/>
              </a:lnSpc>
            </a:pPr>
            <a:r>
              <a:rPr lang="ar-SA" altLang="zh-CN" sz="4300" dirty="0" smtClean="0">
                <a:solidFill>
                  <a:srgbClr val="92D050"/>
                </a:solidFill>
                <a:latin typeface="Simplified Arabic" pitchFamily="18" charset="-78"/>
                <a:cs typeface="Simplified Arabic" pitchFamily="18" charset="-78"/>
              </a:rPr>
              <a:t>صعدت امرأة حامل إلى الباص فأسرعت فاطمة إلى التناول عن مقعدها لها.</a:t>
            </a:r>
          </a:p>
          <a:p>
            <a:pPr algn="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357166"/>
            <a:ext cx="8229600" cy="5768997"/>
          </a:xfrm>
        </p:spPr>
        <p:txBody>
          <a:bodyPr>
            <a:normAutofit fontScale="92500" lnSpcReduction="20000"/>
          </a:bodyPr>
          <a:lstStyle/>
          <a:p>
            <a:pPr algn="r">
              <a:lnSpc>
                <a:spcPct val="160000"/>
              </a:lnSpc>
              <a:buNone/>
            </a:pPr>
            <a:r>
              <a:rPr lang="ar-EG" altLang="zh-CN" sz="4300" dirty="0" smtClean="0">
                <a:solidFill>
                  <a:srgbClr val="FF0000"/>
                </a:solidFill>
                <a:latin typeface="Traditional Arabic" pitchFamily="18" charset="-78"/>
                <a:cs typeface="Traditional Arabic" pitchFamily="18" charset="-78"/>
              </a:rPr>
              <a:t>  </a:t>
            </a:r>
            <a:r>
              <a:rPr lang="ar-EG" altLang="zh-CN" sz="4800" dirty="0" smtClean="0">
                <a:solidFill>
                  <a:srgbClr val="FF0000"/>
                </a:solidFill>
                <a:latin typeface="Traditional Arabic" pitchFamily="18" charset="-78"/>
                <a:cs typeface="Traditional Arabic" pitchFamily="18" charset="-78"/>
              </a:rPr>
              <a:t>الكلمات الجديدة:</a:t>
            </a:r>
            <a:r>
              <a:rPr lang="ar-SA" altLang="zh-CN" sz="4800" dirty="0" smtClean="0">
                <a:solidFill>
                  <a:srgbClr val="FF0000"/>
                </a:solidFill>
                <a:latin typeface="Traditional Arabic" pitchFamily="18" charset="-78"/>
                <a:cs typeface="Traditional Arabic" pitchFamily="18" charset="-78"/>
              </a:rPr>
              <a:t>  </a:t>
            </a:r>
            <a:r>
              <a:rPr lang="ar-EG" altLang="zh-CN" sz="3600" dirty="0" smtClean="0">
                <a:solidFill>
                  <a:srgbClr val="FF0000"/>
                </a:solidFill>
              </a:rPr>
              <a:t> </a:t>
            </a:r>
            <a:endParaRPr lang="ar-SA" altLang="zh-CN" sz="3600" dirty="0" smtClean="0">
              <a:solidFill>
                <a:srgbClr val="FF0000"/>
              </a:solidFill>
            </a:endParaRPr>
          </a:p>
          <a:p>
            <a:pPr algn="r">
              <a:lnSpc>
                <a:spcPct val="160000"/>
              </a:lnSpc>
              <a:buNone/>
            </a:pPr>
            <a:r>
              <a:rPr lang="ar-EG" altLang="zh-CN" sz="3600" dirty="0" smtClean="0">
                <a:solidFill>
                  <a:srgbClr val="FF0000"/>
                </a:solidFill>
              </a:rPr>
              <a:t>أنهى ينهي  الأمر</a:t>
            </a:r>
            <a:endParaRPr lang="ar-SA" altLang="zh-CN" sz="3600" dirty="0" smtClean="0">
              <a:solidFill>
                <a:srgbClr val="FF0000"/>
              </a:solidFill>
            </a:endParaRPr>
          </a:p>
          <a:p>
            <a:pPr algn="r">
              <a:lnSpc>
                <a:spcPct val="160000"/>
              </a:lnSpc>
              <a:buNone/>
            </a:pPr>
            <a:r>
              <a:rPr lang="ar-EG" altLang="zh-CN" sz="3600" dirty="0" smtClean="0">
                <a:solidFill>
                  <a:srgbClr val="FF0000"/>
                </a:solidFill>
              </a:rPr>
              <a:t> إجراء  ج  إجراءات </a:t>
            </a:r>
            <a:endParaRPr lang="ar-SA" altLang="zh-CN" sz="3600" dirty="0" smtClean="0">
              <a:solidFill>
                <a:srgbClr val="FF0000"/>
              </a:solidFill>
            </a:endParaRPr>
          </a:p>
          <a:p>
            <a:pPr algn="r">
              <a:lnSpc>
                <a:spcPct val="160000"/>
              </a:lnSpc>
              <a:buNone/>
            </a:pPr>
            <a:r>
              <a:rPr lang="ar-EG" altLang="zh-CN" sz="3600" dirty="0" smtClean="0">
                <a:solidFill>
                  <a:srgbClr val="FF0000"/>
                </a:solidFill>
              </a:rPr>
              <a:t>تأشيرة ج تأشرات </a:t>
            </a:r>
            <a:endParaRPr lang="ar-SA" altLang="zh-CN" sz="3600" dirty="0" smtClean="0">
              <a:solidFill>
                <a:srgbClr val="FF0000"/>
              </a:solidFill>
            </a:endParaRPr>
          </a:p>
          <a:p>
            <a:pPr algn="r">
              <a:lnSpc>
                <a:spcPct val="160000"/>
              </a:lnSpc>
              <a:buNone/>
            </a:pPr>
            <a:r>
              <a:rPr lang="ar-SA" altLang="zh-CN" sz="3600" dirty="0" smtClean="0">
                <a:solidFill>
                  <a:srgbClr val="FF0000"/>
                </a:solidFill>
              </a:rPr>
              <a:t>علم الطب</a:t>
            </a:r>
            <a:r>
              <a:rPr lang="ar-EG" altLang="zh-CN" sz="3600" dirty="0" smtClean="0">
                <a:solidFill>
                  <a:srgbClr val="FF0000"/>
                </a:solidFill>
              </a:rPr>
              <a:t> </a:t>
            </a:r>
            <a:endParaRPr lang="ar-SA" altLang="zh-CN" sz="3600" dirty="0" smtClean="0">
              <a:solidFill>
                <a:srgbClr val="FF0000"/>
              </a:solidFill>
            </a:endParaRPr>
          </a:p>
          <a:p>
            <a:pPr algn="r">
              <a:lnSpc>
                <a:spcPct val="160000"/>
              </a:lnSpc>
              <a:buNone/>
            </a:pPr>
            <a:r>
              <a:rPr lang="ar-EG" altLang="zh-CN" sz="3600" dirty="0" smtClean="0">
                <a:solidFill>
                  <a:srgbClr val="FF0000"/>
                </a:solidFill>
              </a:rPr>
              <a:t>استمارة ج  استمارات </a:t>
            </a:r>
            <a:endParaRPr lang="ar-SA" altLang="zh-CN" sz="3600" dirty="0" smtClean="0">
              <a:solidFill>
                <a:srgbClr val="FF0000"/>
              </a:solidFill>
            </a:endParaRPr>
          </a:p>
          <a:p>
            <a:pPr algn="r">
              <a:buNone/>
            </a:pPr>
            <a:r>
              <a:rPr lang="ar-EG" altLang="zh-CN" sz="4300" dirty="0" smtClean="0">
                <a:solidFill>
                  <a:srgbClr val="FF0000"/>
                </a:solidFill>
                <a:latin typeface="Simplified Arabic" pitchFamily="18" charset="-78"/>
                <a:cs typeface="Simplified Arabic" pitchFamily="18" charset="-78"/>
              </a:rPr>
              <a:t>بيان ج  بيانات</a:t>
            </a:r>
          </a:p>
        </p:txBody>
      </p:sp>
    </p:spTree>
  </p:cSld>
  <p:clrMapOvr>
    <a:masterClrMapping/>
  </p:clrMapOvr>
</p:sld>
</file>

<file path=ppt/theme/theme1.xml><?xml version="1.0" encoding="utf-8"?>
<a:theme xmlns:a="http://schemas.openxmlformats.org/drawingml/2006/main" name="技巧">
  <a:themeElements>
    <a:clrScheme name="技巧">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技巧">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技巧">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507</TotalTime>
  <Words>304</Words>
  <Application>Microsoft Office PowerPoint</Application>
  <PresentationFormat>全屏显示(4:3)</PresentationFormat>
  <Paragraphs>53</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技巧</vt:lpstr>
      <vt:lpstr>الجديد في اللغة العربية الجزء الثال   الدرس الثامن   لمحة عن تاريخ العلاقات الصينية العربية </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赴德国的覅合格</dc:title>
  <dc:creator>admin</dc:creator>
  <cp:lastModifiedBy>user</cp:lastModifiedBy>
  <cp:revision>46</cp:revision>
  <dcterms:created xsi:type="dcterms:W3CDTF">2017-12-04T02:21:44Z</dcterms:created>
  <dcterms:modified xsi:type="dcterms:W3CDTF">2020-05-06T08:41:20Z</dcterms:modified>
</cp:coreProperties>
</file>