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6052955" cy="961143"/>
          </a:xfrm>
        </p:spPr>
        <p:txBody>
          <a:bodyPr/>
          <a:lstStyle/>
          <a:p>
            <a:r>
              <a:rPr lang="ar-SA" altLang="zh-CN" dirty="0" smtClean="0"/>
              <a:t>الدرس السابع  الهوايات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08504" cy="5589240"/>
          </a:xfrm>
        </p:spPr>
        <p:txBody>
          <a:bodyPr/>
          <a:lstStyle/>
          <a:p>
            <a:pPr algn="l"/>
            <a:r>
              <a:rPr lang="zh-CN" altLang="en-US" dirty="0"/>
              <a:t>一</a:t>
            </a:r>
            <a:r>
              <a:rPr lang="en-US" altLang="zh-CN" dirty="0" smtClean="0"/>
              <a:t> </a:t>
            </a:r>
            <a:r>
              <a:rPr lang="zh-CN" altLang="en-US" dirty="0" smtClean="0"/>
              <a:t>教学目的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能用简单的语言叙述自己或朋友的兴趣爱好；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能用简单的语言叙述业余爱好在人们生活中的重要性；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引导学生培养有益于身心健康、有益于增进集体凝聚力、提高个人团结协作精神的兴趣爱好；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掌握课文和对话中出现的常用句型的用法；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掌握</a:t>
            </a:r>
            <a:r>
              <a:rPr lang="ar-SA" altLang="zh-CN" dirty="0" smtClean="0"/>
              <a:t>إن </a:t>
            </a:r>
            <a:r>
              <a:rPr lang="zh-CN" altLang="en-US" dirty="0" smtClean="0"/>
              <a:t>类虚词和五个名词的用法。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二教学内容</a:t>
            </a:r>
            <a:endParaRPr lang="en-US" altLang="zh-CN" dirty="0" smtClean="0"/>
          </a:p>
          <a:p>
            <a:pPr algn="l"/>
            <a:r>
              <a:rPr lang="zh-CN" altLang="zh-CN" dirty="0" smtClean="0">
                <a:latin typeface="+mj-ea"/>
                <a:ea typeface="+mj-ea"/>
              </a:rPr>
              <a:t>→</a:t>
            </a:r>
            <a:r>
              <a:rPr lang="zh-CN" altLang="en-US" dirty="0" smtClean="0">
                <a:latin typeface="+mj-ea"/>
                <a:ea typeface="+mj-ea"/>
              </a:rPr>
              <a:t>对话</a:t>
            </a:r>
            <a:r>
              <a:rPr lang="en-US" altLang="zh-CN" dirty="0" smtClean="0">
                <a:latin typeface="+mj-ea"/>
                <a:ea typeface="+mj-ea"/>
              </a:rPr>
              <a:t>1 </a:t>
            </a:r>
            <a:r>
              <a:rPr lang="ar-SA" altLang="zh-CN" dirty="0" smtClean="0">
                <a:latin typeface="微软雅黑"/>
                <a:ea typeface="微软雅黑"/>
              </a:rPr>
              <a:t>هاوي جمع الطوابق</a:t>
            </a:r>
            <a:endParaRPr lang="en-US" altLang="zh-CN" dirty="0" smtClean="0">
              <a:latin typeface="微软雅黑"/>
              <a:ea typeface="微软雅黑"/>
            </a:endParaRPr>
          </a:p>
          <a:p>
            <a:pPr algn="l"/>
            <a:r>
              <a:rPr lang="zh-CN" altLang="en-US" dirty="0"/>
              <a:t>→</a:t>
            </a:r>
            <a:r>
              <a:rPr lang="zh-CN" altLang="en-US" dirty="0" smtClean="0"/>
              <a:t>对话</a:t>
            </a:r>
            <a:r>
              <a:rPr lang="en-US" altLang="zh-CN" dirty="0" smtClean="0"/>
              <a:t>2 </a:t>
            </a:r>
            <a:r>
              <a:rPr lang="ar-SA" altLang="zh-CN" dirty="0" smtClean="0"/>
              <a:t>مجنونة في الشراء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→课文 </a:t>
            </a:r>
            <a:r>
              <a:rPr lang="ar-SA" altLang="zh-CN" dirty="0" smtClean="0"/>
              <a:t>الهوايات 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→ </a:t>
            </a:r>
            <a:r>
              <a:rPr lang="ar-SA" altLang="zh-CN" dirty="0" smtClean="0"/>
              <a:t>الكلمات الجديدة   العبارات المفيدة  المطالعة  القواعد النحوية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318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" y="0"/>
            <a:ext cx="9144000" cy="6857999"/>
          </a:xfrm>
        </p:spPr>
        <p:txBody>
          <a:bodyPr/>
          <a:lstStyle/>
          <a:p>
            <a:r>
              <a:rPr lang="zh-CN" altLang="en-US" b="1" dirty="0" smtClean="0"/>
              <a:t>三 教学重点</a:t>
            </a:r>
            <a:endParaRPr lang="en-US" altLang="zh-CN" b="1" dirty="0" smtClean="0"/>
          </a:p>
          <a:p>
            <a:r>
              <a:rPr lang="zh-CN" altLang="en-US" sz="1800" dirty="0"/>
              <a:t>引导学生培养有益于身心健康、有益于增进集体凝聚力、提高个人团结协作精神的兴趣爱好；</a:t>
            </a:r>
          </a:p>
          <a:p>
            <a:r>
              <a:rPr lang="zh-CN" altLang="en-US" sz="1800" dirty="0" smtClean="0"/>
              <a:t>掌握</a:t>
            </a:r>
            <a:r>
              <a:rPr lang="zh-CN" altLang="en-US" sz="1800" dirty="0"/>
              <a:t>课文和对话中出现的常用句型的用法</a:t>
            </a:r>
            <a:r>
              <a:rPr lang="zh-CN" altLang="en-US" sz="1800" dirty="0" smtClean="0"/>
              <a:t>；</a:t>
            </a:r>
            <a:endParaRPr lang="en-US" altLang="zh-CN" sz="1800" dirty="0" smtClean="0"/>
          </a:p>
          <a:p>
            <a:r>
              <a:rPr lang="zh-CN" altLang="en-US" sz="1800" dirty="0" smtClean="0"/>
              <a:t>常用句型</a:t>
            </a:r>
            <a:r>
              <a:rPr lang="en-US" altLang="zh-CN" sz="1800" dirty="0" smtClean="0"/>
              <a:t>: </a:t>
            </a:r>
            <a:r>
              <a:rPr lang="ar-SA" altLang="zh-CN" sz="1800" dirty="0" smtClean="0"/>
              <a:t>لا شك أنّ، بالإضافة إلى كذا، استطاع الأمر </a:t>
            </a:r>
            <a:r>
              <a:rPr lang="zh-CN" altLang="en-US" sz="1800" dirty="0" smtClean="0"/>
              <a:t>等句型的用法。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b="1" dirty="0" smtClean="0"/>
              <a:t>四教学难点</a:t>
            </a:r>
            <a:endParaRPr lang="en-US" altLang="zh-CN" b="1" dirty="0" smtClean="0"/>
          </a:p>
          <a:p>
            <a:r>
              <a:rPr lang="en-US" altLang="zh-CN" sz="1800" dirty="0" smtClean="0"/>
              <a:t>1</a:t>
            </a:r>
            <a:r>
              <a:rPr lang="zh-CN" altLang="en-US" sz="1800" dirty="0" smtClean="0"/>
              <a:t>五个名词“</a:t>
            </a:r>
            <a:r>
              <a:rPr lang="ar-SA" altLang="zh-CN" sz="1800" dirty="0" smtClean="0"/>
              <a:t>الأسماء الخمسة</a:t>
            </a:r>
            <a:r>
              <a:rPr lang="zh-CN" altLang="en-US" sz="1800" dirty="0" smtClean="0"/>
              <a:t>”在句子中的正确使用；</a:t>
            </a:r>
            <a:endParaRPr lang="en-US" altLang="zh-CN" sz="1800" dirty="0" smtClean="0"/>
          </a:p>
          <a:p>
            <a:r>
              <a:rPr lang="en-US" altLang="zh-CN" sz="1800" dirty="0" smtClean="0"/>
              <a:t>2</a:t>
            </a:r>
            <a:r>
              <a:rPr lang="zh-CN" altLang="en-US" sz="1800" dirty="0" smtClean="0"/>
              <a:t>学生提问能力和连贯表达能了的进一步培养。</a:t>
            </a:r>
            <a:endParaRPr lang="en-US" altLang="zh-CN" sz="1800" dirty="0" smtClean="0"/>
          </a:p>
          <a:p>
            <a:r>
              <a:rPr lang="zh-CN" altLang="en-US" sz="2000" b="1" dirty="0" smtClean="0"/>
              <a:t>重点生词解释：</a:t>
            </a:r>
            <a:endParaRPr lang="en-US" altLang="zh-CN" sz="2000" b="1" dirty="0" smtClean="0"/>
          </a:p>
          <a:p>
            <a:pPr algn="r"/>
            <a:r>
              <a:rPr lang="en-US" altLang="zh-CN" sz="1800" dirty="0" smtClean="0">
                <a:solidFill>
                  <a:srgbClr val="00B050"/>
                </a:solidFill>
              </a:rPr>
              <a:t> </a:t>
            </a:r>
            <a:r>
              <a:rPr lang="zh-CN" altLang="en-US" sz="1800" dirty="0" smtClean="0">
                <a:solidFill>
                  <a:srgbClr val="00B050"/>
                </a:solidFill>
              </a:rPr>
              <a:t>把某物放在某处</a:t>
            </a:r>
            <a:r>
              <a:rPr lang="ar-SA" altLang="zh-CN" dirty="0" smtClean="0"/>
              <a:t>وضع الشيء في مكان ما </a:t>
            </a:r>
          </a:p>
          <a:p>
            <a:pPr algn="r"/>
            <a:r>
              <a:rPr lang="zh-CN" altLang="en-US" sz="1800" dirty="0">
                <a:solidFill>
                  <a:srgbClr val="00B050"/>
                </a:solidFill>
              </a:rPr>
              <a:t>放错地方</a:t>
            </a:r>
            <a:r>
              <a:rPr lang="en-US" altLang="zh-CN" sz="1800" dirty="0">
                <a:solidFill>
                  <a:srgbClr val="00B050"/>
                </a:solidFill>
              </a:rPr>
              <a:t> </a:t>
            </a:r>
            <a:r>
              <a:rPr lang="ar-SA" altLang="zh-CN" dirty="0" smtClean="0"/>
              <a:t>وضع الشيء في غير موضعه</a:t>
            </a:r>
          </a:p>
          <a:p>
            <a:pPr algn="r"/>
            <a:r>
              <a:rPr lang="zh-CN" altLang="en-US" sz="1800" dirty="0">
                <a:solidFill>
                  <a:srgbClr val="00B050"/>
                </a:solidFill>
              </a:rPr>
              <a:t>制定计划 奠定基础</a:t>
            </a:r>
            <a:r>
              <a:rPr lang="en-US" altLang="zh-CN" sz="1800" dirty="0"/>
              <a:t> </a:t>
            </a:r>
            <a:r>
              <a:rPr lang="ar-SA" altLang="zh-CN" dirty="0" smtClean="0"/>
              <a:t>وضع الخطة-الأساس</a:t>
            </a:r>
          </a:p>
          <a:p>
            <a:pPr algn="r"/>
            <a:r>
              <a:rPr lang="zh-CN" altLang="en-US" sz="1800" dirty="0">
                <a:solidFill>
                  <a:srgbClr val="00B050"/>
                </a:solidFill>
              </a:rPr>
              <a:t>编书</a:t>
            </a:r>
            <a:r>
              <a:rPr lang="en-US" altLang="zh-CN" sz="1800" dirty="0" smtClean="0"/>
              <a:t> </a:t>
            </a:r>
            <a:r>
              <a:rPr lang="ar-SA" altLang="zh-CN" dirty="0" smtClean="0"/>
              <a:t>وضع الكتاب</a:t>
            </a:r>
            <a:r>
              <a:rPr lang="en-US" altLang="zh-CN" dirty="0" smtClean="0"/>
              <a:t> </a:t>
            </a:r>
            <a:endParaRPr lang="ar-SA" altLang="zh-CN" dirty="0" smtClean="0"/>
          </a:p>
          <a:p>
            <a:pPr algn="r"/>
            <a:r>
              <a:rPr lang="en-US" altLang="zh-CN" sz="1800" dirty="0" smtClean="0">
                <a:solidFill>
                  <a:srgbClr val="00B050"/>
                </a:solidFill>
              </a:rPr>
              <a:t> </a:t>
            </a:r>
            <a:r>
              <a:rPr lang="zh-CN" altLang="en-US" sz="1800" dirty="0">
                <a:solidFill>
                  <a:srgbClr val="00B050"/>
                </a:solidFill>
              </a:rPr>
              <a:t>信任某人</a:t>
            </a:r>
            <a:r>
              <a:rPr lang="ar-SA" altLang="zh-CN" dirty="0" smtClean="0"/>
              <a:t>وضع الثقة في فلان </a:t>
            </a:r>
            <a:endParaRPr lang="en-US" altLang="zh-CN" dirty="0" smtClean="0"/>
          </a:p>
          <a:p>
            <a:pPr algn="r"/>
            <a:r>
              <a:rPr lang="ar-SA" altLang="zh-CN" dirty="0" smtClean="0"/>
              <a:t>السودان </a:t>
            </a:r>
          </a:p>
          <a:p>
            <a:r>
              <a:rPr lang="zh-CN" altLang="en-US" sz="1800" dirty="0" smtClean="0"/>
              <a:t>阳性名词阿拉伯语习惯把五个阿拉伯国家的名称当做阳性名词用，即</a:t>
            </a:r>
            <a:r>
              <a:rPr lang="ar-SA" altLang="zh-CN" sz="1800" dirty="0" smtClean="0"/>
              <a:t>السودان ، العراق، الأردن، اليمن، لبنان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，其他所有的国家名都被当做阴性名词。</a:t>
            </a:r>
            <a:endParaRPr lang="en-US" altLang="zh-CN" sz="1800" dirty="0"/>
          </a:p>
          <a:p>
            <a:pPr algn="r"/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endParaRPr lang="en-US" altLang="zh-CN" dirty="0" smtClean="0"/>
          </a:p>
          <a:p>
            <a:pPr algn="r"/>
            <a:endParaRPr lang="en-US" altLang="zh-CN" dirty="0"/>
          </a:p>
          <a:p>
            <a:pPr algn="r"/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01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"/>
            <a:ext cx="9118441" cy="6857999"/>
          </a:xfrm>
        </p:spPr>
        <p:txBody>
          <a:bodyPr/>
          <a:lstStyle/>
          <a:p>
            <a:r>
              <a:rPr lang="zh-CN" altLang="en-US" b="1" dirty="0" smtClean="0"/>
              <a:t>课文解析 </a:t>
            </a:r>
            <a:endParaRPr lang="en-US" altLang="zh-CN" dirty="0" smtClean="0"/>
          </a:p>
          <a:p>
            <a:pPr algn="r"/>
            <a:r>
              <a:rPr lang="ar-SA" altLang="zh-CN" dirty="0" smtClean="0"/>
              <a:t>مستحيل أن تزاول كل شيء في آن واحد.</a:t>
            </a:r>
          </a:p>
          <a:p>
            <a:r>
              <a:rPr lang="zh-CN" altLang="en-US" dirty="0"/>
              <a:t>这</a:t>
            </a:r>
            <a:r>
              <a:rPr lang="zh-CN" altLang="en-US" dirty="0" smtClean="0"/>
              <a:t>是个倒装名词句，</a:t>
            </a:r>
            <a:r>
              <a:rPr lang="ar-SA" altLang="zh-CN" dirty="0"/>
              <a:t>مستحيل</a:t>
            </a:r>
            <a:r>
              <a:rPr lang="zh-CN" altLang="en-US" dirty="0" smtClean="0"/>
              <a:t>在句中作提前的述语，</a:t>
            </a:r>
            <a:r>
              <a:rPr lang="ar-SA" altLang="zh-CN" dirty="0"/>
              <a:t>أن</a:t>
            </a:r>
            <a:r>
              <a:rPr lang="zh-CN" altLang="en-US" dirty="0" smtClean="0"/>
              <a:t>及其引导的动词句作退后的起语，还可以用句型 来表达同样的意义。其否定表达为</a:t>
            </a:r>
            <a:r>
              <a:rPr lang="ar-SA" altLang="zh-CN" dirty="0" smtClean="0"/>
              <a:t>ليس من المستحيل أن </a:t>
            </a:r>
          </a:p>
          <a:p>
            <a:pPr algn="r"/>
            <a:r>
              <a:rPr lang="ar-SA" altLang="zh-CN" dirty="0" smtClean="0"/>
              <a:t>مستحيل أن نجيد لغة أجنبية دون بذل جهود مستمرة.</a:t>
            </a:r>
          </a:p>
          <a:p>
            <a:pPr algn="r"/>
            <a:r>
              <a:rPr lang="ar-SA" altLang="zh-CN" dirty="0" smtClean="0"/>
              <a:t>مستحيل ان ينجح الكسلان في الحياة</a:t>
            </a:r>
          </a:p>
          <a:p>
            <a:pPr algn="r"/>
            <a:r>
              <a:rPr lang="ar-SA" altLang="zh-CN" dirty="0" smtClean="0"/>
              <a:t>من المستحيل أن تشفي إذا لم تعمل بنصائح الطبيب</a:t>
            </a:r>
          </a:p>
          <a:p>
            <a:pPr algn="r"/>
            <a:r>
              <a:rPr lang="ar-SA" altLang="zh-CN" dirty="0" smtClean="0"/>
              <a:t>ليس من المستحيل أن أرجع إليكم بعد يومينز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187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0"/>
            <a:ext cx="9143999" cy="6857999"/>
          </a:xfrm>
        </p:spPr>
        <p:txBody>
          <a:bodyPr/>
          <a:lstStyle/>
          <a:p>
            <a:r>
              <a:rPr lang="zh-CN" altLang="en-US" dirty="0" smtClean="0"/>
              <a:t>语法</a:t>
            </a:r>
            <a:r>
              <a:rPr lang="zh-CN" altLang="en-US" dirty="0" smtClean="0"/>
              <a:t>：</a:t>
            </a:r>
            <a:r>
              <a:rPr lang="ar-SA" altLang="zh-CN" dirty="0" smtClean="0"/>
              <a:t>إن</a:t>
            </a:r>
            <a:r>
              <a:rPr lang="zh-CN" altLang="en-US" dirty="0" smtClean="0"/>
              <a:t>类</a:t>
            </a:r>
            <a:r>
              <a:rPr lang="zh-CN" altLang="en-US" dirty="0" smtClean="0"/>
              <a:t>虚词、五个名词</a:t>
            </a:r>
            <a:endParaRPr lang="en-US" altLang="zh-CN" dirty="0" smtClean="0"/>
          </a:p>
          <a:p>
            <a:pPr algn="r" rtl="1"/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ar-SA" altLang="zh-CN" dirty="0" smtClean="0"/>
              <a:t>أخوات إن: إن-أن- كأن- لأن- لكن- ليت- لعل </a:t>
            </a:r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ar-SA" altLang="zh-CN" dirty="0"/>
              <a:t>إن</a:t>
            </a:r>
            <a:r>
              <a:rPr lang="zh-CN" altLang="en-US" dirty="0" smtClean="0"/>
              <a:t>类</a:t>
            </a:r>
            <a:r>
              <a:rPr lang="zh-CN" altLang="en-US" dirty="0" smtClean="0"/>
              <a:t>虚词用于名词句前，即其后须加名词句；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）原先名词句的起语被称为类虚词的名词，标宾格；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ar-SA" altLang="zh-CN" dirty="0"/>
              <a:t>إن</a:t>
            </a:r>
            <a:r>
              <a:rPr lang="zh-CN" altLang="en-US" dirty="0" smtClean="0"/>
              <a:t>原先</a:t>
            </a:r>
            <a:r>
              <a:rPr lang="zh-CN" altLang="en-US" dirty="0" smtClean="0"/>
              <a:t>名词句的谓语被称作类虚词的谓语，仍标主格；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）具体用法：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a.</a:t>
            </a:r>
            <a:r>
              <a:rPr lang="ar-SA" altLang="zh-CN" dirty="0" smtClean="0"/>
              <a:t>إن </a:t>
            </a:r>
            <a:r>
              <a:rPr lang="en-US" altLang="zh-CN" dirty="0" smtClean="0"/>
              <a:t> </a:t>
            </a:r>
            <a:r>
              <a:rPr lang="zh-CN" altLang="en-US" dirty="0" smtClean="0"/>
              <a:t>用于名词句句首表示强调，也可以用于动词</a:t>
            </a:r>
            <a:r>
              <a:rPr lang="ar-SA" altLang="zh-CN" dirty="0" smtClean="0"/>
              <a:t>قال</a:t>
            </a:r>
            <a:r>
              <a:rPr lang="zh-CN" altLang="en-US" dirty="0" smtClean="0"/>
              <a:t>的宾语从句前。</a:t>
            </a:r>
            <a:endParaRPr lang="ar-SA" altLang="zh-CN" dirty="0" smtClean="0"/>
          </a:p>
          <a:p>
            <a:pPr algn="r" rtl="1"/>
            <a:r>
              <a:rPr lang="ar-SA" altLang="zh-CN" dirty="0" smtClean="0"/>
              <a:t>إن الكتاب خير صديق للانسان.</a:t>
            </a:r>
          </a:p>
          <a:p>
            <a:pPr algn="r" rtl="1"/>
            <a:r>
              <a:rPr lang="ar-SA" altLang="zh-CN" dirty="0" smtClean="0"/>
              <a:t>قال أبواي لي إن الاجتهاد أساس النجاح.</a:t>
            </a:r>
          </a:p>
          <a:p>
            <a:pPr algn="l"/>
            <a:r>
              <a:rPr lang="en-US" altLang="zh-CN" dirty="0" smtClean="0"/>
              <a:t>b. </a:t>
            </a:r>
            <a:r>
              <a:rPr lang="ar-SA" altLang="zh-CN" dirty="0" smtClean="0"/>
              <a:t>أن</a:t>
            </a:r>
            <a:r>
              <a:rPr lang="zh-CN" altLang="en-US" dirty="0" smtClean="0"/>
              <a:t>用于</a:t>
            </a:r>
            <a:r>
              <a:rPr lang="zh-CN" altLang="en-US" dirty="0" smtClean="0"/>
              <a:t>句中，是个重要的造句工具，它能</a:t>
            </a:r>
            <a:r>
              <a:rPr lang="zh-CN" altLang="en-US" dirty="0" smtClean="0"/>
              <a:t>使名</a:t>
            </a:r>
            <a:r>
              <a:rPr lang="zh-CN" altLang="en-US" dirty="0" smtClean="0"/>
              <a:t>词句变成句子中的一个成分，如：主语、宾语、起语、谓语等。</a:t>
            </a:r>
            <a:endParaRPr lang="en-US" altLang="zh-CN" dirty="0" smtClean="0"/>
          </a:p>
          <a:p>
            <a:pPr algn="r" rtl="1"/>
            <a:r>
              <a:rPr lang="ar-SA" altLang="zh-CN" dirty="0" smtClean="0"/>
              <a:t>سمعت أن مدينة الإسكندرية مدينة سياحية تستحق الزيارة.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9740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装书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</TotalTime>
  <Words>523</Words>
  <Application>Microsoft Office PowerPoint</Application>
  <PresentationFormat>全屏显示(4:3)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精装书</vt:lpstr>
      <vt:lpstr>الدرس السابع  الهوايات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السابع  الهوايات </dc:title>
  <dc:creator>马新忠</dc:creator>
  <cp:lastModifiedBy>马新忠</cp:lastModifiedBy>
  <cp:revision>10</cp:revision>
  <dcterms:created xsi:type="dcterms:W3CDTF">2020-05-06T09:44:05Z</dcterms:created>
  <dcterms:modified xsi:type="dcterms:W3CDTF">2020-05-08T08:56:44Z</dcterms:modified>
</cp:coreProperties>
</file>