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0" r:id="rId6"/>
    <p:sldId id="26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29A7D-64DA-4C63-83DB-DE389E897ECE}" type="datetimeFigureOut">
              <a:rPr lang="zh-CN" altLang="en-US"/>
              <a:pPr>
                <a:defRPr/>
              </a:pPr>
              <a:t>2020/4/29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B7486-56E9-44CB-8C13-C2B5F3E888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5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5916A-E866-4964-83A4-706DDB84622B}" type="datetimeFigureOut">
              <a:rPr lang="zh-CN" altLang="en-US"/>
              <a:pPr>
                <a:defRPr/>
              </a:pPr>
              <a:t>2020/4/29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E357A-F1FD-4A13-BDEE-15CFD80049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5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854A-47D8-4E2D-B2DC-4BEDCEA1FB78}" type="datetimeFigureOut">
              <a:rPr lang="zh-CN" altLang="en-US"/>
              <a:pPr>
                <a:defRPr/>
              </a:pPr>
              <a:t>2020/4/29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65997-432D-43AE-8BE2-530EFDE1555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5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E114-0B0D-4F47-A4AD-FEA8EFB934F6}" type="datetimeFigureOut">
              <a:rPr lang="zh-CN" altLang="en-US"/>
              <a:pPr>
                <a:defRPr/>
              </a:pPr>
              <a:t>2020/4/29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5D34F-D967-4439-9E68-2F8B67A54E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BA6DB-3B96-4251-84CE-CB0DC1825027}" type="datetimeFigureOut">
              <a:rPr lang="zh-CN" altLang="en-US"/>
              <a:pPr>
                <a:defRPr/>
              </a:pPr>
              <a:t>2020/4/29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DCFE3-8CDC-43D9-B784-99EB39A9FE6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6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D805D-7D8E-4634-9BDA-94A1D1292E64}" type="datetimeFigureOut">
              <a:rPr lang="zh-CN" altLang="en-US"/>
              <a:pPr>
                <a:defRPr/>
              </a:pPr>
              <a:t>2020/4/29</a:t>
            </a:fld>
            <a:endParaRPr lang="zh-CN" altLang="en-US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EA5B-20C7-4083-A0E3-63906CE914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8" name="图片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9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9A2D-7BF6-493D-8183-C5CAD00FAC40}" type="datetimeFigureOut">
              <a:rPr lang="zh-CN" altLang="en-US"/>
              <a:pPr>
                <a:defRPr/>
              </a:pPr>
              <a:t>2020/4/29</a:t>
            </a:fld>
            <a:endParaRPr lang="zh-CN" altLang="en-US"/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01BF4-DB03-4DE6-B879-6F40DE5E82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4" name="图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F494B-215C-4842-973C-412AE8311D93}" type="datetimeFigureOut">
              <a:rPr lang="zh-CN" altLang="en-US"/>
              <a:pPr>
                <a:defRPr/>
              </a:pPr>
              <a:t>2020/4/29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1BF6F-3355-4274-B6CA-FD1629F8B80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" name="图片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5368F-421F-4F22-AEFD-7182F6143611}" type="datetimeFigureOut">
              <a:rPr lang="zh-CN" altLang="en-US"/>
              <a:pPr>
                <a:defRPr/>
              </a:pPr>
              <a:t>2020/4/29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6DF14-A5D1-4C92-A0BD-19B3AC546F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6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41109-978B-465C-B292-13FBF2A0BE5F}" type="datetimeFigureOut">
              <a:rPr lang="zh-CN" altLang="en-US"/>
              <a:pPr>
                <a:defRPr/>
              </a:pPr>
              <a:t>2020/4/29</a:t>
            </a:fld>
            <a:endParaRPr lang="zh-CN" altLang="en-US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AAB7C-8B25-47D1-8A84-C3EFCD92C5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6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5"/>
            <a:ext cx="167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AB346-65A2-4501-AC8E-389BFB266808}" type="datetimeFigureOut">
              <a:rPr lang="zh-CN" altLang="en-US"/>
              <a:pPr>
                <a:defRPr/>
              </a:pPr>
              <a:t>2020/4/29</a:t>
            </a:fld>
            <a:endParaRPr lang="zh-CN" altLang="en-US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6000" y="6492875"/>
            <a:ext cx="26431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2625" y="5346700"/>
            <a:ext cx="871538" cy="871538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E17B48D0-093E-458C-98B4-3D2FE80C955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5575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BEBC1B0-7F50-45EB-9554-97463F1C3F6A}" type="datetimeFigureOut">
              <a:rPr lang="zh-CN" altLang="en-US"/>
              <a:pPr>
                <a:defRPr/>
              </a:pPr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B5DFE10-7324-4DCA-B1A1-B51EB3010B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zh-CN" altLang="en-US" sz="4400" kern="1200" spc="50" dirty="0">
          <a:ln w="12700">
            <a:noFill/>
            <a:prstDash val="solid"/>
          </a:ln>
          <a:solidFill>
            <a:srgbClr val="4BC5B9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华文新魏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/>
          <a:ea typeface="华文新魏"/>
          <a:cs typeface="华文新魏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/>
          <a:ea typeface="华文新魏"/>
          <a:cs typeface="华文新魏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/>
          <a:ea typeface="华文新魏"/>
          <a:cs typeface="华文新魏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/>
          <a:ea typeface="华文新魏"/>
          <a:cs typeface="华文新魏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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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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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2787" y="500042"/>
            <a:ext cx="7672415" cy="35004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altLang="zh-CN" dirty="0" smtClean="0">
                <a:solidFill>
                  <a:schemeClr val="accent4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EG" altLang="zh-CN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الجديد في اللغة العربية</a:t>
            </a:r>
            <a:br>
              <a:rPr lang="ar-EG" altLang="zh-CN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EG" altLang="zh-CN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الجزء الثالث</a:t>
            </a:r>
            <a:r>
              <a:rPr lang="ar-EG" altLang="zh-CN" dirty="0" smtClean="0">
                <a:solidFill>
                  <a:schemeClr val="accent4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EG" altLang="zh-CN" dirty="0" smtClean="0">
                <a:solidFill>
                  <a:schemeClr val="accent4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EG" altLang="zh-CN" dirty="0" smtClean="0">
                <a:solidFill>
                  <a:schemeClr val="accent4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EG" altLang="zh-CN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الدرس السادس </a:t>
            </a:r>
            <a:endParaRPr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3314" name="副标题 2"/>
          <p:cNvSpPr>
            <a:spLocks noGrp="1"/>
          </p:cNvSpPr>
          <p:nvPr>
            <p:ph type="subTitle" idx="1"/>
          </p:nvPr>
        </p:nvSpPr>
        <p:spPr>
          <a:xfrm>
            <a:off x="0" y="3143248"/>
            <a:ext cx="9144000" cy="3714752"/>
          </a:xfrm>
        </p:spPr>
        <p:txBody>
          <a:bodyPr/>
          <a:lstStyle/>
          <a:p>
            <a:endParaRPr lang="ar-EG" altLang="zh-CN" sz="48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EG" altLang="zh-CN" sz="48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EG" altLang="zh-CN" sz="6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النص:  </a:t>
            </a:r>
          </a:p>
          <a:p>
            <a:pPr>
              <a:lnSpc>
                <a:spcPct val="150000"/>
              </a:lnSpc>
            </a:pPr>
            <a:r>
              <a:rPr lang="ar-EG" altLang="zh-CN" sz="5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التلفزيون والمجتمع  </a:t>
            </a:r>
            <a:endParaRPr lang="ar-EG" altLang="zh-CN" sz="4400" dirty="0" smtClean="0">
              <a:solidFill>
                <a:srgbClr val="00B05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>
              <a:lnSpc>
                <a:spcPct val="150000"/>
              </a:lnSpc>
            </a:pPr>
            <a:r>
              <a:rPr lang="ar-EG" altLang="zh-CN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endParaRPr lang="ar-EG" altLang="zh-CN" sz="36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/>
          <a:lstStyle/>
          <a:p>
            <a:pPr algn="r">
              <a:buNone/>
            </a:pPr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هَذَا الدَّفْتَرُ فِــيـهِ طَوَابِعُ مِنَ الْبُلْدَانِ الْعَرَبِــيَّـةِ:طَوَابِعُ بَـرِيدِ مِصْرِ وَسُورِيَا </a:t>
            </a: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r">
              <a:buNone/>
            </a:pPr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هَذَا الدَّفْتَرُ فِــيـهِ</a:t>
            </a: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:مبتدأ      فيه : خبر</a:t>
            </a:r>
          </a:p>
          <a:p>
            <a:pPr algn="r">
              <a:buNone/>
            </a:pPr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طَوَابِعُ مِنَ الْبُلْدَانِ الْعَرَبِــيَّـةِ:</a:t>
            </a: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مبتدأ مؤخر </a:t>
            </a:r>
          </a:p>
          <a:p>
            <a:pPr algn="r">
              <a:buNone/>
            </a:pPr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طَوَابِعُ بَـرِيدِ مِصْرِ وَسُورِيَا وَلُبْنَانِ:</a:t>
            </a: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بدل</a:t>
            </a:r>
          </a:p>
          <a:p>
            <a:pPr algn="r">
              <a:buNone/>
            </a:pPr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أَنَّ تَـنْظِيفَهَا وَتَرْتِيبِهَاوَتَـنْظِيمَهَا  تُضَيِّعُ الْوَقْتَ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r">
              <a:buNone/>
            </a:pPr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أَنَّ:</a:t>
            </a: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حرف مشبه باسم الفاعل. </a:t>
            </a:r>
            <a:endParaRPr lang="ar-EG" altLang="zh-CN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>
              <a:buNone/>
            </a:pPr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تَـنْظِيفَهَا وَتَرْتِيبِهَاوَتَـنْظِيمَهَا:</a:t>
            </a: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إسمه</a:t>
            </a:r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r">
              <a:buNone/>
            </a:pPr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تُضَيِّعُ الْوَقْتَ:</a:t>
            </a: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خبره</a:t>
            </a:r>
            <a:endParaRPr lang="ar-EG" altLang="zh-CN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25"/>
          </a:xfrm>
        </p:spPr>
        <p:txBody>
          <a:bodyPr/>
          <a:lstStyle/>
          <a:p>
            <a:pPr algn="r">
              <a:lnSpc>
                <a:spcPct val="150000"/>
              </a:lnSpc>
              <a:buNone/>
            </a:pPr>
            <a:r>
              <a:rPr lang="ar-EG" altLang="zh-CN" sz="48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يا </a:t>
            </a:r>
            <a:r>
              <a:rPr lang="ar-EG" altLang="zh-CN" sz="48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له من جهاز عجيب، يسر المشاهد ويحزنه، يريحه ويتعبه، يوقظه وينومه، يفيده ويضره …  إنه جهاز التلفزيون، الجهاز الذي انتشر في مختلف العائلات والطبقات في عصرنا الحاضر، وأصبح جزءاً مهماً في حياتنا اليومية حتى خيل إلى كثير من الناس أنهم لا يستطيعون العيش </a:t>
            </a:r>
            <a:r>
              <a:rPr lang="ar-EG" altLang="zh-CN" sz="48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بدونه    </a:t>
            </a:r>
            <a:endParaRPr lang="ar-EG" altLang="zh-CN" sz="48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57938"/>
          </a:xfrm>
        </p:spPr>
        <p:txBody>
          <a:bodyPr/>
          <a:lstStyle/>
          <a:p>
            <a:pPr algn="r">
              <a:lnSpc>
                <a:spcPct val="150000"/>
              </a:lnSpc>
              <a:buNone/>
            </a:pPr>
            <a:r>
              <a:rPr lang="ar-EG" altLang="zh-CN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EG" altLang="zh-CN" sz="4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ما </a:t>
            </a:r>
            <a:r>
              <a:rPr lang="ar-EG" altLang="zh-CN" sz="4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زالت التحسينات تدخل على التلفزيون سواء من ناحية صناعته أو من ناحية الإرسال والاستقبال. وأعظم تطور تم حتى الآن في خدمة التلفزيون هو اطلاق القمر الصناعي في الفناء. </a:t>
            </a:r>
            <a:r>
              <a:rPr lang="ar-EG" altLang="zh-CN" sz="4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حيث </a:t>
            </a:r>
            <a:r>
              <a:rPr lang="ar-EG" altLang="zh-CN" sz="4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يدور حول الكرة الأرضية كي ينقل الصور والمعلومات من أي قطر من العام إلى التلفزيون ليراها المشاهد وقت وقوعها. </a:t>
            </a:r>
            <a:endParaRPr lang="ar-EG" altLang="zh-CN" sz="36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>
              <a:buNone/>
            </a:pPr>
            <a:endParaRPr lang="zh-CN" altLang="en-US" sz="36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/>
          <a:lstStyle/>
          <a:p>
            <a:pPr algn="r">
              <a:lnSpc>
                <a:spcPct val="150000"/>
              </a:lnSpc>
            </a:pPr>
            <a:r>
              <a:rPr lang="ar-SA" altLang="zh-CN" sz="4400" dirty="0" smtClean="0">
                <a:solidFill>
                  <a:srgbClr val="FF0000"/>
                </a:solidFill>
              </a:rPr>
              <a:t>فالعائدة التي تجلس في بيتها في القاهرة تستطيع أن تشاهد احتفالا وطنيا في باريس </a:t>
            </a:r>
            <a:endParaRPr lang="ar-EG" altLang="zh-CN" sz="4400" dirty="0" smtClean="0">
              <a:solidFill>
                <a:srgbClr val="FF0000"/>
              </a:solidFill>
            </a:endParaRPr>
          </a:p>
          <a:p>
            <a:pPr algn="r">
              <a:lnSpc>
                <a:spcPct val="150000"/>
              </a:lnSpc>
              <a:buNone/>
            </a:pPr>
            <a:r>
              <a:rPr lang="ar-EG" altLang="zh-CN" sz="4400" dirty="0" smtClean="0">
                <a:solidFill>
                  <a:srgbClr val="FF0000"/>
                </a:solidFill>
              </a:rPr>
              <a:t> </a:t>
            </a:r>
            <a:r>
              <a:rPr lang="ar-SA" altLang="zh-CN" sz="4400" dirty="0" smtClean="0">
                <a:solidFill>
                  <a:srgbClr val="FF0000"/>
                </a:solidFill>
              </a:rPr>
              <a:t>في </a:t>
            </a:r>
            <a:r>
              <a:rPr lang="ar-SA" altLang="zh-CN" sz="4400" dirty="0" smtClean="0">
                <a:solidFill>
                  <a:srgbClr val="FF0000"/>
                </a:solidFill>
              </a:rPr>
              <a:t>نفس الوقت الذي يجري فيه الاح وهواة كرة القدم في كل أنحاء العالم يتابعون نقلا حيا للمباراة النهائية لكأس العالم في </a:t>
            </a:r>
            <a:r>
              <a:rPr lang="ar-SA" altLang="zh-CN" sz="4400" dirty="0" smtClean="0">
                <a:solidFill>
                  <a:srgbClr val="FF0000"/>
                </a:solidFill>
              </a:rPr>
              <a:t>نفس</a:t>
            </a:r>
            <a:endParaRPr lang="ar-EG" altLang="zh-CN" sz="4400" dirty="0" smtClean="0">
              <a:solidFill>
                <a:srgbClr val="FF0000"/>
              </a:solidFill>
            </a:endParaRPr>
          </a:p>
          <a:p>
            <a:pPr algn="r">
              <a:lnSpc>
                <a:spcPct val="150000"/>
              </a:lnSpc>
              <a:buNone/>
            </a:pPr>
            <a:r>
              <a:rPr lang="ar-SA" altLang="zh-CN" sz="4400" dirty="0" smtClean="0">
                <a:solidFill>
                  <a:srgbClr val="FF0000"/>
                </a:solidFill>
              </a:rPr>
              <a:t> </a:t>
            </a:r>
            <a:endParaRPr lang="zh-CN" altLang="en-US" sz="4400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2"/>
          <p:cNvSpPr>
            <a:spLocks noGrp="1"/>
          </p:cNvSpPr>
          <p:nvPr>
            <p:ph idx="1"/>
          </p:nvPr>
        </p:nvSpPr>
        <p:spPr>
          <a:xfrm>
            <a:off x="357158" y="357166"/>
            <a:ext cx="8501122" cy="6357982"/>
          </a:xfrm>
        </p:spPr>
        <p:txBody>
          <a:bodyPr/>
          <a:lstStyle/>
          <a:p>
            <a:pPr algn="r">
              <a:lnSpc>
                <a:spcPct val="150000"/>
              </a:lnSpc>
              <a:buNone/>
            </a:pPr>
            <a:endParaRPr lang="ar-EG" altLang="zh-CN" dirty="0" smtClean="0">
              <a:solidFill>
                <a:srgbClr val="FF0000"/>
              </a:solidFill>
            </a:endParaRPr>
          </a:p>
          <a:p>
            <a:pPr algn="r">
              <a:lnSpc>
                <a:spcPct val="150000"/>
              </a:lnSpc>
              <a:buNone/>
            </a:pPr>
            <a:r>
              <a:rPr lang="ar-EG" altLang="zh-CN" dirty="0" smtClean="0">
                <a:solidFill>
                  <a:srgbClr val="FF0000"/>
                </a:solidFill>
              </a:rPr>
              <a:t>الوقت الذي يتمتع فيه المتفرجون في الإستاد الكبير بهذا الحدث </a:t>
            </a:r>
            <a:r>
              <a:rPr lang="ar-EG" altLang="zh-CN" dirty="0" smtClean="0">
                <a:solidFill>
                  <a:srgbClr val="FF0000"/>
                </a:solidFill>
              </a:rPr>
              <a:t>الرياضي. </a:t>
            </a:r>
          </a:p>
          <a:p>
            <a:pPr algn="r">
              <a:lnSpc>
                <a:spcPct val="150000"/>
              </a:lnSpc>
              <a:buNone/>
            </a:pPr>
            <a:r>
              <a:rPr lang="ar-EG" altLang="zh-CN" dirty="0" smtClean="0">
                <a:solidFill>
                  <a:srgbClr val="FF0000"/>
                </a:solidFill>
              </a:rPr>
              <a:t>الكلمات الجديدة</a:t>
            </a:r>
            <a:r>
              <a:rPr lang="ar-EG" altLang="zh-CN" dirty="0" smtClean="0">
                <a:solidFill>
                  <a:srgbClr val="FF0000"/>
                </a:solidFill>
              </a:rPr>
              <a:t> :</a:t>
            </a:r>
          </a:p>
          <a:p>
            <a:pPr algn="r">
              <a:lnSpc>
                <a:spcPct val="150000"/>
              </a:lnSpc>
              <a:buNone/>
            </a:pPr>
            <a:r>
              <a:rPr lang="ar-EG" altLang="zh-CN" dirty="0" smtClean="0">
                <a:solidFill>
                  <a:srgbClr val="FF0000"/>
                </a:solidFill>
              </a:rPr>
              <a:t>أطلق يطلق </a:t>
            </a:r>
            <a:r>
              <a:rPr lang="ar-EG" altLang="zh-CN" dirty="0" smtClean="0">
                <a:solidFill>
                  <a:srgbClr val="FF0000"/>
                </a:solidFill>
              </a:rPr>
              <a:t>الشيء</a:t>
            </a:r>
          </a:p>
          <a:p>
            <a:pPr algn="r">
              <a:lnSpc>
                <a:spcPct val="150000"/>
              </a:lnSpc>
              <a:buNone/>
            </a:pPr>
            <a:r>
              <a:rPr lang="ar-EG" altLang="zh-CN" dirty="0" smtClean="0">
                <a:solidFill>
                  <a:srgbClr val="FF0000"/>
                </a:solidFill>
              </a:rPr>
              <a:t> قمر ج أقمار</a:t>
            </a:r>
          </a:p>
          <a:p>
            <a:pPr algn="r">
              <a:lnSpc>
                <a:spcPct val="150000"/>
              </a:lnSpc>
              <a:buNone/>
            </a:pPr>
            <a:r>
              <a:rPr lang="ar-EG" altLang="zh-CN" dirty="0" smtClean="0">
                <a:solidFill>
                  <a:srgbClr val="FF0000"/>
                </a:solidFill>
              </a:rPr>
              <a:t> </a:t>
            </a:r>
            <a:r>
              <a:rPr lang="ar-EG" altLang="zh-CN" dirty="0" smtClean="0">
                <a:solidFill>
                  <a:srgbClr val="FF0000"/>
                </a:solidFill>
              </a:rPr>
              <a:t>فضاء. قطر. ج اقطار. إستاد إعلام زعيم  ج زعماء وصل يوصل الى غابة غابات ضحية ج ضحايا نصر  ج نصرات </a:t>
            </a:r>
            <a:endParaRPr lang="ar-EG" altLang="zh-CN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r"/>
            <a:r>
              <a:rPr lang="ar-EG" altLang="zh-CN" dirty="0" smtClean="0"/>
              <a:t> </a:t>
            </a:r>
            <a:r>
              <a:rPr lang="ar-SA" altLang="zh-CN" dirty="0" smtClean="0"/>
              <a:t>إستاد</a:t>
            </a:r>
            <a:r>
              <a:rPr lang="ar-EG" altLang="zh-CN" dirty="0" smtClean="0"/>
              <a:t> </a:t>
            </a:r>
          </a:p>
          <a:p>
            <a:pPr algn="r"/>
            <a:r>
              <a:rPr lang="ar-SA" altLang="zh-CN" dirty="0" smtClean="0"/>
              <a:t> </a:t>
            </a:r>
            <a:r>
              <a:rPr lang="ar-SA" altLang="zh-CN" dirty="0" smtClean="0"/>
              <a:t>إعلام </a:t>
            </a:r>
            <a:endParaRPr lang="ar-EG" altLang="zh-CN" dirty="0" smtClean="0"/>
          </a:p>
          <a:p>
            <a:pPr algn="r"/>
            <a:r>
              <a:rPr lang="ar-SA" altLang="zh-CN" dirty="0" smtClean="0"/>
              <a:t>زعيم  </a:t>
            </a:r>
            <a:r>
              <a:rPr lang="ar-SA" altLang="zh-CN" dirty="0" smtClean="0"/>
              <a:t>ج زعماء </a:t>
            </a:r>
            <a:endParaRPr lang="ar-EG" altLang="zh-CN" dirty="0" smtClean="0"/>
          </a:p>
          <a:p>
            <a:pPr algn="r"/>
            <a:r>
              <a:rPr lang="ar-SA" altLang="zh-CN" dirty="0" smtClean="0"/>
              <a:t>وصل </a:t>
            </a:r>
            <a:r>
              <a:rPr lang="ar-SA" altLang="zh-CN" dirty="0" smtClean="0"/>
              <a:t>يوصل الى </a:t>
            </a:r>
            <a:endParaRPr lang="ar-EG" altLang="zh-CN" dirty="0" smtClean="0"/>
          </a:p>
          <a:p>
            <a:pPr algn="r"/>
            <a:r>
              <a:rPr lang="ar-SA" altLang="zh-CN" dirty="0" smtClean="0"/>
              <a:t>غابة </a:t>
            </a:r>
            <a:r>
              <a:rPr lang="ar-SA" altLang="zh-CN" dirty="0" smtClean="0"/>
              <a:t>غابات </a:t>
            </a:r>
            <a:endParaRPr lang="ar-EG" altLang="zh-CN" dirty="0" smtClean="0"/>
          </a:p>
          <a:p>
            <a:pPr algn="r"/>
            <a:r>
              <a:rPr lang="ar-SA" altLang="zh-CN" dirty="0" smtClean="0"/>
              <a:t>ضحية</a:t>
            </a:r>
            <a:r>
              <a:rPr lang="ar-EG" altLang="zh-CN" dirty="0" smtClean="0"/>
              <a:t>  </a:t>
            </a:r>
            <a:r>
              <a:rPr lang="ar-SA" altLang="zh-CN" dirty="0" smtClean="0"/>
              <a:t>ج </a:t>
            </a:r>
            <a:r>
              <a:rPr lang="ar-EG" altLang="zh-CN" dirty="0" smtClean="0"/>
              <a:t>  </a:t>
            </a:r>
            <a:r>
              <a:rPr lang="ar-SA" altLang="zh-CN" dirty="0" smtClean="0"/>
              <a:t>ضحايا </a:t>
            </a:r>
            <a:endParaRPr lang="ar-EG" altLang="zh-CN" dirty="0" smtClean="0"/>
          </a:p>
          <a:p>
            <a:pPr algn="r"/>
            <a:r>
              <a:rPr lang="ar-SA" altLang="zh-CN" dirty="0" smtClean="0"/>
              <a:t>نصر  </a:t>
            </a:r>
            <a:r>
              <a:rPr lang="ar-SA" altLang="zh-CN" dirty="0" smtClean="0"/>
              <a:t>ج نصرات 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内容占位符 2"/>
          <p:cNvSpPr>
            <a:spLocks noGrp="1"/>
          </p:cNvSpPr>
          <p:nvPr>
            <p:ph idx="1"/>
          </p:nvPr>
        </p:nvSpPr>
        <p:spPr>
          <a:xfrm>
            <a:off x="500034" y="571500"/>
            <a:ext cx="8429684" cy="5929313"/>
          </a:xfrm>
        </p:spPr>
        <p:txBody>
          <a:bodyPr/>
          <a:lstStyle/>
          <a:p>
            <a:pPr algn="r"/>
            <a:r>
              <a:rPr lang="ar-EG" sz="3600" dirty="0" smtClean="0">
                <a:solidFill>
                  <a:schemeClr val="accent4"/>
                </a:solidFill>
              </a:rPr>
              <a:t>القواعد النحوية :</a:t>
            </a:r>
            <a:endParaRPr lang="ar-EG" altLang="zh-CN" sz="3600" dirty="0" smtClean="0"/>
          </a:p>
          <a:p>
            <a:pPr algn="r"/>
            <a:r>
              <a:rPr lang="en-US" altLang="zh-CN" sz="4800" dirty="0" smtClean="0"/>
              <a:t> </a:t>
            </a:r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عِـنْـدَكَ هِـوَايَـةٌ</a:t>
            </a:r>
          </a:p>
          <a:p>
            <a:pPr algn="r"/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 عِـنْـدَكَ</a:t>
            </a: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 :خبر مقدم . هِـوَايَـةٌ: مبتدأ مؤخر </a:t>
            </a:r>
          </a:p>
          <a:p>
            <a:pPr algn="r"/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لاَ أَعْرِفُ بِالضَّبْطِ</a:t>
            </a:r>
          </a:p>
          <a:p>
            <a:pPr algn="r">
              <a:buNone/>
            </a:pPr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لاَ : </a:t>
            </a: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حرف نفي . أَعْرِفُ :فعل مضارع ضمير مُسْتَـتـِرُّ (أنا) فاعل , بِالضَّبْطِ : حال. </a:t>
            </a:r>
          </a:p>
          <a:p>
            <a:pPr algn="r">
              <a:buFont typeface="Wingdings 2" pitchFamily="18" charset="2"/>
              <a:buNone/>
            </a:pPr>
            <a:endParaRPr lang="ar-EG" altLang="zh-CN" sz="36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/>
          <a:lstStyle/>
          <a:p>
            <a:pPr algn="r">
              <a:buNone/>
            </a:pPr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أَنَّــنِي أُحِبُّ كُلَّ شَيْءٍ</a:t>
            </a:r>
          </a:p>
          <a:p>
            <a:pPr algn="r"/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أَنَّــنِي :أنَّ:حرف مشبه باسم الفاعل.ني: إسمه, أُحِبُّ كُلَّ شَيْءٍ:خبره. </a:t>
            </a:r>
            <a:endParaRPr lang="en-US" altLang="zh-CN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>
              <a:buNone/>
            </a:pPr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مُسْتَحِيلٌ أَنْ تُزَاوِرَ كُلَّ شَيْءٍ فِي آنٍ وَاحِدٍ</a:t>
            </a:r>
          </a:p>
          <a:p>
            <a:pPr algn="r"/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مُسْتَحِيلٌ</a:t>
            </a: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: خبر مقدم .</a:t>
            </a:r>
          </a:p>
          <a:p>
            <a:pPr algn="r"/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أَنْ تُزَاوِرَ كُلَّ شَيْءٍ فِي آنٍ وَاحِدٍ: </a:t>
            </a: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مبتدأ مؤخر</a:t>
            </a:r>
          </a:p>
          <a:p>
            <a:pPr algn="r"/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كُلَّ شَيْءٍ</a:t>
            </a: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:مفعول به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r"/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فِي آنٍ وَاحِدٍ</a:t>
            </a: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:ظرف الزمان. </a:t>
            </a:r>
          </a:p>
          <a:p>
            <a:pPr algn="r"/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لِكُلِّ مِنْ هَذِهِ الْبِلَادِ صَفَحَاتٌ خَاصَّةٌ</a:t>
            </a:r>
          </a:p>
          <a:p>
            <a:pPr algn="r">
              <a:buNone/>
            </a:pP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لِكُلِّ:ل:حرف جر.كل:مجرور.</a:t>
            </a:r>
          </a:p>
          <a:p>
            <a:pPr algn="r">
              <a:buNone/>
            </a:pP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مِنْ هَذِهِ الْبِلَادِ:مضاف إليه ل كل</a:t>
            </a:r>
          </a:p>
          <a:p>
            <a:pPr algn="r"/>
            <a:r>
              <a:rPr lang="ar-EG" altLang="zh-CN" sz="4800" dirty="0" smtClean="0">
                <a:latin typeface="Traditional Arabic" pitchFamily="18" charset="-78"/>
                <a:cs typeface="Traditional Arabic" pitchFamily="18" charset="-78"/>
              </a:rPr>
              <a:t>صَفَحَاتٌ خَاصَّةٌ:</a:t>
            </a:r>
            <a:r>
              <a:rPr lang="ar-EG" altLang="zh-CN" sz="4800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 مبتدأ مؤخر</a:t>
            </a:r>
            <a:endParaRPr lang="zh-CN" altLang="en-US" sz="4800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凤舞九天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284</TotalTime>
  <Words>364</Words>
  <Application>Microsoft Office PowerPoint</Application>
  <PresentationFormat>全屏显示(4:3)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凤舞九天</vt:lpstr>
      <vt:lpstr> الجديد في اللغة العربية الجزء الثالث  الدرس السادس 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赴德国的覅合格</dc:title>
  <dc:creator>admin</dc:creator>
  <cp:lastModifiedBy>admin</cp:lastModifiedBy>
  <cp:revision>32</cp:revision>
  <dcterms:created xsi:type="dcterms:W3CDTF">2017-12-04T02:21:44Z</dcterms:created>
  <dcterms:modified xsi:type="dcterms:W3CDTF">2020-04-29T07:44:02Z</dcterms:modified>
</cp:coreProperties>
</file>