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默认节" id="{18B7C0A6-B1DC-4EEF-A230-AA4C2A5CCAF5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01" autoAdjust="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0034" y="2714620"/>
            <a:ext cx="4714908" cy="952507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阿拉伯语精读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zh-CN" altLang="en-US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5720" y="5334013"/>
            <a:ext cx="3857652" cy="1199704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b="1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商务阿拉伯语专业  </a:t>
            </a:r>
            <a:r>
              <a:rPr altLang="en-US" b="1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马新忠</a:t>
            </a:r>
            <a:endParaRPr lang="en-US" altLang="zh-CN" b="1" dirty="0" smtClean="0">
              <a:solidFill>
                <a:srgbClr val="FFC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b="1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2018-2019</a:t>
            </a:r>
            <a:r>
              <a:rPr lang="zh-CN" altLang="en-US" sz="2800" b="1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学年第一学期</a:t>
            </a:r>
            <a:endParaRPr lang="en-US" altLang="zh-CN" b="1" dirty="0" smtClean="0">
              <a:solidFill>
                <a:srgbClr val="FFC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b="1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2018</a:t>
            </a:r>
            <a:r>
              <a:rPr lang="zh-CN" altLang="en-US" b="1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b="1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b="1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endParaRPr lang="zh-CN" altLang="en-US" b="1" dirty="0">
              <a:solidFill>
                <a:srgbClr val="FFC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" name="图片 4" descr="15523739958921619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60" y="214289"/>
            <a:ext cx="1714510" cy="16764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</p:pic>
      <p:pic>
        <p:nvPicPr>
          <p:cNvPr id="7" name="Picture 6" descr="H:\精品课资料\PPT插图\9f0c25ebc45a6a6cd14e8f43daf9392_副本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000108"/>
            <a:ext cx="2895600" cy="39814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ar-SA" altLang="zh-CN" dirty="0"/>
              <a:t>الدرس الخامس  قصة اللباس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pPr algn="l"/>
            <a:r>
              <a:rPr lang="zh-CN" altLang="en-US" dirty="0"/>
              <a:t>教学目的及要求</a:t>
            </a:r>
          </a:p>
          <a:p>
            <a:pPr algn="l"/>
            <a:r>
              <a:rPr lang="en-US" altLang="zh-CN" dirty="0"/>
              <a:t>1</a:t>
            </a:r>
            <a:r>
              <a:rPr lang="zh-CN" altLang="en-US" dirty="0"/>
              <a:t>让学生了解本课单词；</a:t>
            </a:r>
          </a:p>
          <a:p>
            <a:pPr algn="l"/>
            <a:r>
              <a:rPr lang="en-US" altLang="zh-CN" dirty="0"/>
              <a:t>2</a:t>
            </a:r>
            <a:r>
              <a:rPr lang="zh-CN" altLang="en-US" dirty="0"/>
              <a:t>要求学生熟悉、掌握课文语法</a:t>
            </a:r>
            <a:r>
              <a:rPr lang="zh-CN" altLang="en-US" dirty="0" smtClean="0"/>
              <a:t>；</a:t>
            </a:r>
            <a:endParaRPr lang="zh-CN" altLang="en-US" dirty="0"/>
          </a:p>
          <a:p>
            <a:pPr algn="l"/>
            <a:r>
              <a:rPr lang="en-US" altLang="zh-CN" dirty="0"/>
              <a:t>3</a:t>
            </a:r>
            <a:r>
              <a:rPr lang="zh-CN" altLang="en-US" dirty="0"/>
              <a:t>要求学生能够用所学的句型</a:t>
            </a:r>
            <a:r>
              <a:rPr lang="zh-CN" altLang="en-US" dirty="0" smtClean="0"/>
              <a:t>造句。</a:t>
            </a:r>
            <a:endParaRPr lang="en-US" altLang="zh-CN" dirty="0" smtClean="0"/>
          </a:p>
          <a:p>
            <a:pPr algn="l"/>
            <a:endParaRPr lang="en-US" altLang="zh-CN" dirty="0" smtClean="0"/>
          </a:p>
          <a:p>
            <a:pPr algn="l"/>
            <a:endParaRPr lang="zh-CN" altLang="en-US" dirty="0"/>
          </a:p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0099079"/>
              </p:ext>
            </p:extLst>
          </p:nvPr>
        </p:nvGraphicFramePr>
        <p:xfrm>
          <a:off x="0" y="3573016"/>
          <a:ext cx="8229600" cy="3284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32849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教学重点、难点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لباس\ ملبس . من مترادفاتها: زي. لباس السهرة(</a:t>
                      </a:r>
                      <a:r>
                        <a:rPr lang="zh-CN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晚礼服</a:t>
                      </a:r>
                      <a:r>
                        <a:rPr lang="ar-SA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  <a:r>
                        <a:rPr lang="en-US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ar-SA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لباس رسمي(</a:t>
                      </a:r>
                      <a:r>
                        <a:rPr lang="zh-CN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制服 礼服</a:t>
                      </a:r>
                      <a:r>
                        <a:rPr lang="ar-SA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) زي مدرسي(</a:t>
                      </a:r>
                      <a:r>
                        <a:rPr lang="zh-CN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校服</a:t>
                      </a:r>
                      <a:r>
                        <a:rPr lang="ar-SA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) ملابس جاهزة(</a:t>
                      </a:r>
                      <a:r>
                        <a:rPr lang="zh-CN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成衣</a:t>
                      </a:r>
                      <a:r>
                        <a:rPr lang="ar-SA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  <a:endParaRPr lang="zh-CN" sz="1800" kern="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لا شك أن سيدنا المحترم اليوم سيحضر الحفلة وهو يلبس هذا اللباس الأنيق.</a:t>
                      </a:r>
                      <a:endParaRPr lang="zh-CN" sz="1800" kern="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  <a:r>
                        <a:rPr lang="zh-CN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我们尊敬的先生今天穿得这么优雅，肯定是要去参加聚会吧）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句中 </a:t>
                      </a:r>
                      <a:r>
                        <a:rPr lang="ar-SA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لا شك أن</a:t>
                      </a:r>
                      <a:r>
                        <a:rPr lang="zh-CN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为重点句型，其用法比较简单。如：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لا شك أن بلادنا ستستمر في تطورها وتقدمها في السنوات القادمة.</a:t>
                      </a:r>
                      <a:endParaRPr lang="zh-CN" sz="1800" kern="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لا شك أن كل الآباء والأمهات يربون أولادهم بكل حبهم.</a:t>
                      </a:r>
                      <a:endParaRPr lang="zh-CN" sz="1800" kern="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627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教学内容和时间分配</a:t>
            </a:r>
            <a:br>
              <a:rPr lang="zh-CN" altLang="en-US" dirty="0"/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8975461"/>
              </p:ext>
            </p:extLst>
          </p:nvPr>
        </p:nvGraphicFramePr>
        <p:xfrm>
          <a:off x="403225" y="908720"/>
          <a:ext cx="8229600" cy="4937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477389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 smtClean="0">
                          <a:solidFill>
                            <a:schemeClr val="accent6"/>
                          </a:solidFill>
                          <a:effectLst/>
                        </a:rPr>
                        <a:t>غريب 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有两个意思</a:t>
                      </a:r>
                      <a:r>
                        <a:rPr lang="en-US" sz="1800" kern="100" dirty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）“奇怪的</a:t>
                      </a:r>
                      <a:r>
                        <a:rPr lang="en-US" sz="1800" kern="100" dirty="0">
                          <a:solidFill>
                            <a:schemeClr val="accent6"/>
                          </a:solidFill>
                          <a:effectLst/>
                        </a:rPr>
                        <a:t>”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与 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عجيب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近义，但后者多表示“怪异的”</a:t>
                      </a:r>
                      <a:r>
                        <a:rPr lang="en-US" sz="1800" kern="100" dirty="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）“陌生的 陌生人”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قصد "قصد المكان= ذهب إليه"</a:t>
                      </a:r>
                      <a:endParaRPr lang="zh-CN" sz="1800" kern="1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قصد فلان من كذا(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某人对。。。。。。的用意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)</a:t>
                      </a:r>
                      <a:endParaRPr lang="zh-CN" sz="1800" kern="1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عن قصد(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故意地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)</a:t>
                      </a:r>
                      <a:r>
                        <a:rPr lang="en-US" sz="1800" kern="100" dirty="0">
                          <a:solidFill>
                            <a:schemeClr val="accent6"/>
                          </a:solidFill>
                          <a:effectLst/>
                        </a:rPr>
                        <a:t>  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من غير قصد\دون قصد(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无意地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)</a:t>
                      </a:r>
                      <a:endParaRPr lang="zh-CN" sz="1800" kern="1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اخترع (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发明 创造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)من مترادفاتها : ابتكر، خلق</a:t>
                      </a:r>
                      <a:endParaRPr lang="zh-CN" sz="1800" kern="1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أدهش</a:t>
                      </a:r>
                      <a:endParaRPr lang="zh-CN" sz="1800" kern="1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该动词需要“事”或“物”作主语，用“人”作宾语，即用句型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 أدهش الأمرُ أو الشيء فلانا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表示某物或者某人感到惊讶的意思。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أمن (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安全 平安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)  من مترادفاتها سلامة </a:t>
                      </a:r>
                      <a:endParaRPr lang="zh-CN" sz="1800" kern="1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رجال الأمن(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保安人员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) ضمان الأمن والسلامة(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保障安全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)</a:t>
                      </a:r>
                      <a:endParaRPr lang="zh-CN" sz="1800" kern="1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مؤدب(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用礼貌的 有教养的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) من مترادفاتها مهذب</a:t>
                      </a:r>
                      <a:endParaRPr lang="zh-CN" sz="1800" kern="1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سباق ج سباقات(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比赛 竞赛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)</a:t>
                      </a:r>
                      <a:endParaRPr lang="zh-CN" sz="1800" kern="1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是及物动词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 سابق فلانا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的一个词根，多指体能型的、有一定距离的比赛，如：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سباق الجري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（赛跑），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سباق الخيل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（赛马），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سباق القوارب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（划船比赛）等。而该动词的另一个词根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مسابقة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表示的意义则更加广一些，如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مسابقة المسناء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（选美大赛）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مسابقة الخطابة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（演讲比赛）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مسابقة المعلومات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（知识竞赛）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مباراة كرة السلة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（篮球赛）</a:t>
                      </a:r>
                      <a:r>
                        <a:rPr lang="ar-SA" sz="1800" kern="100" dirty="0">
                          <a:solidFill>
                            <a:schemeClr val="accent6"/>
                          </a:solidFill>
                          <a:effectLst/>
                        </a:rPr>
                        <a:t>مباريات كأس العالم</a:t>
                      </a:r>
                      <a:r>
                        <a:rPr lang="zh-CN" sz="1800" kern="100" dirty="0">
                          <a:solidFill>
                            <a:schemeClr val="accent6"/>
                          </a:solidFill>
                          <a:effectLst/>
                        </a:rPr>
                        <a:t>（世界杯足球赛）</a:t>
                      </a:r>
                      <a:endParaRPr lang="zh-CN" sz="1800" kern="1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444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教学设计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2737647"/>
              </p:ext>
            </p:extLst>
          </p:nvPr>
        </p:nvGraphicFramePr>
        <p:xfrm>
          <a:off x="1" y="1124744"/>
          <a:ext cx="9144000" cy="70104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733256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000" b="1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الذي يفشى سرك هو ما يلبسه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泄露你秘密的是你的穿着。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句中专用关系名词</a:t>
                      </a:r>
                      <a:r>
                        <a:rPr lang="ar-SA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الذي </a:t>
                      </a:r>
                      <a:r>
                        <a:rPr lang="zh-CN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加上关系子句作名词句的起语，及其所作的是名词性词组可充当的成分，除起语外，还可充当谓语、主语、宾语等。即可表人也可表物，如</a:t>
                      </a:r>
                      <a:r>
                        <a:rPr lang="en-US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;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الذي يساعدك في حياتك علي النجاح هو الثقة بالنفس.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التي كانت تجلس بجانبي هي زوجة أخي.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000" b="1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إذن، يجب أن تلبس اللباس الرسمي.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句中的</a:t>
                      </a:r>
                      <a:r>
                        <a:rPr lang="ar-SA" sz="2000" b="1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إذن </a:t>
                      </a:r>
                      <a:r>
                        <a:rPr lang="zh-CN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是个应答虚词，意为“那么”，它使其后的现在时动词</a:t>
                      </a:r>
                      <a:r>
                        <a:rPr lang="ar-SA" sz="2000" b="1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يجب </a:t>
                      </a:r>
                      <a:r>
                        <a:rPr lang="zh-CN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词尾标开口符。</a:t>
                      </a:r>
                      <a:r>
                        <a:rPr lang="ar-SA" sz="2000" b="1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إذن</a:t>
                      </a:r>
                      <a:r>
                        <a:rPr lang="zh-CN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使现在时动词词尾标开口符应具备三个条件：</a:t>
                      </a:r>
                      <a:r>
                        <a:rPr lang="en-US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1</a:t>
                      </a:r>
                      <a:r>
                        <a:rPr lang="zh-CN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）在句首；</a:t>
                      </a:r>
                      <a:r>
                        <a:rPr lang="en-US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</a:t>
                      </a:r>
                      <a:r>
                        <a:rPr lang="zh-CN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）后面的句子表示将来；</a:t>
                      </a:r>
                      <a:r>
                        <a:rPr lang="en-US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3)</a:t>
                      </a:r>
                      <a:r>
                        <a:rPr lang="zh-CN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除了否定虚词、起誓句子，</a:t>
                      </a:r>
                      <a:r>
                        <a:rPr lang="ar-SA" sz="2000" b="1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إذن</a:t>
                      </a:r>
                      <a:r>
                        <a:rPr lang="zh-CN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后面的句子之间不能插入其他任何成分。如：</a:t>
                      </a: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000" kern="100" dirty="0">
                          <a:solidFill>
                            <a:srgbClr val="FFC000"/>
                          </a:solidFill>
                          <a:effectLst/>
                          <a:latin typeface="宋体"/>
                          <a:ea typeface="宋体"/>
                          <a:cs typeface="Arial"/>
                        </a:rPr>
                        <a:t>إذن، نسافرَ غدا.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000" kern="100" dirty="0">
                          <a:solidFill>
                            <a:srgbClr val="FFC000"/>
                          </a:solidFill>
                          <a:effectLst/>
                          <a:latin typeface="宋体"/>
                          <a:ea typeface="宋体"/>
                          <a:cs typeface="Arial"/>
                        </a:rPr>
                        <a:t>إذن،لا تتكلمَ هذا الكلام.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000" kern="100" dirty="0">
                          <a:solidFill>
                            <a:srgbClr val="FFC000"/>
                          </a:solidFill>
                          <a:effectLst/>
                          <a:latin typeface="宋体"/>
                          <a:ea typeface="宋体"/>
                          <a:cs typeface="Arial"/>
                        </a:rPr>
                        <a:t>إذن، والله أساعدَك.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000" kern="100" dirty="0">
                          <a:solidFill>
                            <a:srgbClr val="FFC000"/>
                          </a:solidFill>
                          <a:effectLst/>
                          <a:latin typeface="宋体"/>
                          <a:ea typeface="宋体"/>
                          <a:cs typeface="Arial"/>
                        </a:rPr>
                        <a:t>إذن(أو إذا) أذهبُ إليك الآن.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000" kern="100" dirty="0">
                          <a:solidFill>
                            <a:srgbClr val="FFC000"/>
                          </a:solidFill>
                          <a:effectLst/>
                          <a:latin typeface="宋体"/>
                          <a:ea typeface="宋体"/>
                          <a:cs typeface="Arial"/>
                        </a:rPr>
                        <a:t>إذن(أو إذا) فهمتَ؟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kern="100" dirty="0">
                          <a:solidFill>
                            <a:srgbClr val="FFC000"/>
                          </a:solidFill>
                          <a:effectLst/>
                          <a:latin typeface="宋体"/>
                          <a:ea typeface="宋体"/>
                          <a:cs typeface="Arial"/>
                        </a:rPr>
                        <a:t>إذن(أو إذا) أين نجتمع؟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kern="100" dirty="0">
                          <a:solidFill>
                            <a:srgbClr val="FFC000"/>
                          </a:solidFill>
                          <a:effectLst/>
                          <a:latin typeface="宋体"/>
                          <a:ea typeface="宋体"/>
                          <a:cs typeface="Arial"/>
                        </a:rPr>
                        <a:t> 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kern="100" dirty="0">
                          <a:solidFill>
                            <a:srgbClr val="FFC000"/>
                          </a:solidFill>
                          <a:effectLst/>
                          <a:latin typeface="宋体"/>
                          <a:ea typeface="宋体"/>
                          <a:cs typeface="Arial"/>
                        </a:rPr>
                        <a:t> 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kern="100" dirty="0">
                          <a:solidFill>
                            <a:srgbClr val="FFC000"/>
                          </a:solidFill>
                          <a:effectLst/>
                          <a:latin typeface="宋体"/>
                          <a:ea typeface="宋体"/>
                          <a:cs typeface="Arial"/>
                        </a:rPr>
                        <a:t> 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kern="100" dirty="0">
                          <a:solidFill>
                            <a:srgbClr val="FFC000"/>
                          </a:solidFill>
                          <a:effectLst/>
                          <a:latin typeface="宋体"/>
                          <a:ea typeface="宋体"/>
                          <a:cs typeface="Arial"/>
                        </a:rPr>
                        <a:t> 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 </a:t>
                      </a:r>
                      <a:endParaRPr lang="zh-CN" sz="2000" kern="100" dirty="0">
                        <a:solidFill>
                          <a:srgbClr val="FFC000"/>
                        </a:solidFill>
                        <a:effectLst/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6638" y="1577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09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课堂小结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5228586"/>
              </p:ext>
            </p:extLst>
          </p:nvPr>
        </p:nvGraphicFramePr>
        <p:xfrm>
          <a:off x="0" y="1196752"/>
          <a:ext cx="9144000" cy="5661247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4709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  <a:latin typeface="Calibri"/>
                          <a:ea typeface="宋体"/>
                          <a:cs typeface="Arial"/>
                        </a:rPr>
                        <a:t>课堂小结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宋体"/>
                          <a:cs typeface="Arial"/>
                        </a:rPr>
                        <a:t>1</a:t>
                      </a:r>
                      <a:r>
                        <a:rPr lang="zh-CN" sz="2000" kern="100" dirty="0">
                          <a:effectLst/>
                          <a:latin typeface="Calibri"/>
                          <a:ea typeface="宋体"/>
                          <a:cs typeface="Arial"/>
                        </a:rPr>
                        <a:t>教学成功之处是引导学生一步接一步从阅读文章表层意思，到探讨深层意思，使学生明白体育锻炼的作用和身体健康的重要性。例如，先带着问题读课文，回答问题，接着概括段意，然后分析句子，（这是表层理解），最后总结全文，通过字面理解使学生达成共识———衣服的故事。升华到深层理解。引入部分达到预期效果，没有用书本上的例子，而利用网络、电影和图片作为引入，时间短且能引起学生兴趣及渴望了解更多的求知欲。</a:t>
                      </a:r>
                      <a:r>
                        <a:rPr lang="en-US" sz="2000" kern="100" dirty="0">
                          <a:effectLst/>
                          <a:latin typeface="Calibri"/>
                          <a:ea typeface="宋体"/>
                          <a:cs typeface="Arial"/>
                        </a:rPr>
                        <a:t> </a:t>
                      </a:r>
                      <a:br>
                        <a:rPr lang="en-US" sz="2000" kern="100" dirty="0">
                          <a:effectLst/>
                          <a:latin typeface="Calibri"/>
                          <a:ea typeface="宋体"/>
                          <a:cs typeface="Arial"/>
                        </a:rPr>
                      </a:br>
                      <a:r>
                        <a:rPr lang="en-US" sz="2000" kern="100" dirty="0">
                          <a:effectLst/>
                          <a:latin typeface="Calibri"/>
                          <a:ea typeface="宋体"/>
                          <a:cs typeface="Arial"/>
                        </a:rPr>
                        <a:t/>
                      </a:r>
                      <a:br>
                        <a:rPr lang="en-US" sz="2000" kern="100" dirty="0">
                          <a:effectLst/>
                          <a:latin typeface="Calibri"/>
                          <a:ea typeface="宋体"/>
                          <a:cs typeface="Arial"/>
                        </a:rPr>
                      </a:br>
                      <a:r>
                        <a:rPr lang="en-US" sz="2000" kern="100" dirty="0">
                          <a:effectLst/>
                          <a:latin typeface="Calibri"/>
                          <a:ea typeface="宋体"/>
                          <a:cs typeface="Arial"/>
                        </a:rPr>
                        <a:t>2</a:t>
                      </a:r>
                      <a:r>
                        <a:rPr lang="zh-CN" sz="2000" kern="100" dirty="0">
                          <a:effectLst/>
                          <a:latin typeface="Calibri"/>
                          <a:ea typeface="宋体"/>
                          <a:cs typeface="Arial"/>
                        </a:rPr>
                        <a:t>不足之处是在阅读后回答问题那部分，因此对阅读能力稍差的学生没有完全照顾到，原因是我认为他们是二年级的学生，在课文中找出答案并不难，何况这些问题并不是推理题，就以为他们都能接受。但下课后我了解到有一些学生并未能在短时间内回答完所有问题，在</a:t>
                      </a:r>
                      <a:r>
                        <a:rPr lang="zh-CN" sz="2000" kern="100" dirty="0" smtClean="0">
                          <a:effectLst/>
                          <a:latin typeface="Calibri"/>
                          <a:ea typeface="宋体"/>
                          <a:cs typeface="Arial"/>
                        </a:rPr>
                        <a:t>以后的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教</a:t>
                      </a:r>
                      <a:r>
                        <a:rPr kumimoji="0" lang="zh-CN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学过程</a:t>
                      </a:r>
                      <a:r>
                        <a:rPr lang="zh-CN" sz="2000" kern="100" dirty="0" smtClean="0">
                          <a:effectLst/>
                          <a:latin typeface="Calibri"/>
                          <a:ea typeface="宋体"/>
                          <a:cs typeface="Arial"/>
                        </a:rPr>
                        <a:t>中</a:t>
                      </a:r>
                      <a:r>
                        <a:rPr lang="zh-CN" sz="2000" kern="100" dirty="0">
                          <a:effectLst/>
                          <a:latin typeface="Calibri"/>
                          <a:ea typeface="宋体"/>
                          <a:cs typeface="Arial"/>
                        </a:rPr>
                        <a:t>，我会着重强调。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0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  <a:latin typeface="Calibri"/>
                          <a:ea typeface="宋体"/>
                          <a:cs typeface="Arial"/>
                        </a:rPr>
                        <a:t>习题：完成课后习题第</a:t>
                      </a:r>
                      <a:r>
                        <a:rPr lang="en-US" sz="2000" kern="100" dirty="0">
                          <a:effectLst/>
                          <a:latin typeface="Calibri"/>
                          <a:ea typeface="宋体"/>
                          <a:cs typeface="Arial"/>
                        </a:rPr>
                        <a:t>2-6</a:t>
                      </a:r>
                      <a:r>
                        <a:rPr lang="zh-CN" sz="2000" kern="100" dirty="0">
                          <a:effectLst/>
                          <a:latin typeface="Calibri"/>
                          <a:ea typeface="宋体"/>
                          <a:cs typeface="Arial"/>
                        </a:rPr>
                        <a:t>题。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9186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7</TotalTime>
  <Words>738</Words>
  <Application>Microsoft Office PowerPoint</Application>
  <PresentationFormat>全屏显示(4:3)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凤舞九天</vt:lpstr>
      <vt:lpstr>阿拉伯语精读（2）</vt:lpstr>
      <vt:lpstr>الدرس الخامس  قصة اللباس</vt:lpstr>
      <vt:lpstr>教学内容和时间分配 </vt:lpstr>
      <vt:lpstr>教学设计</vt:lpstr>
      <vt:lpstr>课堂小结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الخامس  قصة اللباس</dc:title>
  <dc:creator>马新忠</dc:creator>
  <cp:lastModifiedBy>Administrator</cp:lastModifiedBy>
  <cp:revision>5</cp:revision>
  <dcterms:created xsi:type="dcterms:W3CDTF">2020-05-03T08:26:45Z</dcterms:created>
  <dcterms:modified xsi:type="dcterms:W3CDTF">2020-05-09T03:26:47Z</dcterms:modified>
</cp:coreProperties>
</file>