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3" r:id="rId2"/>
    <p:sldId id="256" r:id="rId3"/>
    <p:sldId id="257" r:id="rId4"/>
    <p:sldId id="258" r:id="rId5"/>
    <p:sldId id="267" r:id="rId6"/>
    <p:sldId id="271" r:id="rId7"/>
    <p:sldId id="270" r:id="rId8"/>
    <p:sldId id="259" r:id="rId9"/>
    <p:sldId id="272" r:id="rId10"/>
    <p:sldId id="260" r:id="rId11"/>
    <p:sldId id="261" r:id="rId12"/>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0" autoAdjust="0"/>
  </p:normalViewPr>
  <p:slideViewPr>
    <p:cSldViewPr>
      <p:cViewPr varScale="1">
        <p:scale>
          <a:sx n="145" d="100"/>
          <a:sy n="145" d="100"/>
        </p:scale>
        <p:origin x="-654"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04C5FCB3-52F7-4113-9AAA-C96B099E79C1}" type="slidenum">
              <a:rPr lang="en-US" altLang="zh-CN" smtClean="0"/>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CBACC8-CFBE-455C-B3C9-1F8E89E012B2}"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1"/>
            <a:ext cx="2057400" cy="390882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685801"/>
            <a:ext cx="6019800" cy="390882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AD16A7-621A-477E-A7B6-63FA9437E094}"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53266E-601E-4B38-B2F9-AFF572623637}"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2BEAB74-AA93-4705-9A64-969E58A0854D}" type="slidenum">
              <a:rPr lang="en-US" altLang="zh-CN" smtClean="0"/>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A4D260-0DD1-430F-8DBE-EF27AC4DA63B}" type="slidenum">
              <a:rPr lang="en-US" altLang="zh-CN"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388C0E-E5BD-4B38-A68F-BC6F9DBBCEA8}"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26622A-FB30-4AAD-BA7B-1E3E773793B7}"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0791B52-9A82-43B4-9154-4312D92198F2}"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1ED3DD-E10B-4BA8-AD5C-68318307D6E2}"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4767263"/>
            <a:ext cx="609600" cy="273844"/>
          </a:xfrm>
        </p:spPr>
        <p:txBody>
          <a:bodyPr/>
          <a:lstStyle/>
          <a:p>
            <a:fld id="{44AB4853-39FD-40EA-87AD-420DB533ABC8}" type="slidenum">
              <a:rPr lang="en-US" altLang="zh-CN" smtClean="0"/>
              <a:pPr/>
              <a:t>‹#›</a:t>
            </a:fld>
            <a:endParaRPr lang="en-US" altLang="zh-CN"/>
          </a:p>
        </p:txBody>
      </p:sp>
      <p:sp>
        <p:nvSpPr>
          <p:cNvPr id="3" name="图片占位符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22" name="页脚占位符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AFA31B-21B9-4594-A518-42FDA787A117}" type="slidenum">
              <a:rPr lang="en-US" altLang="zh-CN" smtClean="0"/>
              <a:pPr/>
              <a:t>‹#›</a:t>
            </a:fld>
            <a:endParaRPr lang="en-US" altLang="zh-CN"/>
          </a:p>
        </p:txBody>
      </p:sp>
      <p:grpSp>
        <p:nvGrpSpPr>
          <p:cNvPr id="2" name="组合 1"/>
          <p:cNvGrpSpPr/>
          <p:nvPr/>
        </p:nvGrpSpPr>
        <p:grpSpPr>
          <a:xfrm>
            <a:off x="-19017" y="151806"/>
            <a:ext cx="9180548" cy="486918"/>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Administrator\Desktop\&#38463;&#35821;&#35821;&#38899;\&#38463;&#25289;&#20271;&#35821;&#31532;&#19968;&#20876;\18\&#20250;&#35805;1.MP3"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04800" y="2190750"/>
            <a:ext cx="5105400" cy="714380"/>
          </a:xfrm>
        </p:spPr>
        <p:txBody>
          <a:bodyPr>
            <a:normAutofit fontScale="90000"/>
          </a:bodyPr>
          <a:lstStyle/>
          <a:p>
            <a:pPr algn="ctr"/>
            <a:r>
              <a:rPr lang="zh-CN" altLang="en-US" b="1" dirty="0" smtClean="0">
                <a:solidFill>
                  <a:srgbClr val="FF0000"/>
                </a:solidFill>
                <a:latin typeface="微软雅黑" pitchFamily="34" charset="-122"/>
                <a:ea typeface="微软雅黑" pitchFamily="34" charset="-122"/>
              </a:rPr>
              <a:t>阿拉伯语精读</a:t>
            </a:r>
            <a:r>
              <a:rPr lang="zh-CN" altLang="en-US" b="1" dirty="0" smtClean="0">
                <a:solidFill>
                  <a:srgbClr val="FF0000"/>
                </a:solidFill>
                <a:latin typeface="微软雅黑" pitchFamily="34" charset="-122"/>
                <a:ea typeface="微软雅黑" pitchFamily="34" charset="-122"/>
              </a:rPr>
              <a:t>（</a:t>
            </a:r>
            <a:r>
              <a:rPr lang="en-US" altLang="zh-CN" b="1" dirty="0" smtClean="0">
                <a:solidFill>
                  <a:srgbClr val="FF0000"/>
                </a:solidFill>
                <a:latin typeface="微软雅黑" pitchFamily="34" charset="-122"/>
                <a:ea typeface="微软雅黑" pitchFamily="34" charset="-122"/>
              </a:rPr>
              <a:t>3</a:t>
            </a:r>
            <a:r>
              <a:rPr lang="zh-CN" altLang="en-US" b="1" dirty="0" smtClean="0">
                <a:solidFill>
                  <a:srgbClr val="FF0000"/>
                </a:solidFill>
                <a:latin typeface="微软雅黑" pitchFamily="34" charset="-122"/>
                <a:ea typeface="微软雅黑" pitchFamily="34" charset="-122"/>
              </a:rPr>
              <a:t>）</a:t>
            </a:r>
            <a:endParaRPr lang="zh-CN" altLang="en-US" dirty="0">
              <a:solidFill>
                <a:srgbClr val="FF0000"/>
              </a:solidFill>
              <a:latin typeface="宋体" pitchFamily="2" charset="-122"/>
              <a:ea typeface="宋体" pitchFamily="2" charset="-122"/>
            </a:endParaRPr>
          </a:p>
        </p:txBody>
      </p:sp>
      <p:sp>
        <p:nvSpPr>
          <p:cNvPr id="3" name="副标题 2"/>
          <p:cNvSpPr>
            <a:spLocks noGrp="1"/>
          </p:cNvSpPr>
          <p:nvPr>
            <p:ph type="subTitle" idx="1"/>
          </p:nvPr>
        </p:nvSpPr>
        <p:spPr>
          <a:xfrm>
            <a:off x="285720" y="4000510"/>
            <a:ext cx="3214710" cy="899778"/>
          </a:xfrm>
        </p:spPr>
        <p:txBody>
          <a:bodyPr>
            <a:normAutofit fontScale="70000" lnSpcReduction="20000"/>
          </a:bodyPr>
          <a:lstStyle/>
          <a:p>
            <a:pPr algn="ctr"/>
            <a:r>
              <a:rPr lang="zh-CN" altLang="en-US" b="1" dirty="0" smtClean="0">
                <a:solidFill>
                  <a:srgbClr val="FFC000"/>
                </a:solidFill>
                <a:latin typeface="微软雅黑" pitchFamily="34" charset="-122"/>
                <a:ea typeface="微软雅黑" pitchFamily="34" charset="-122"/>
              </a:rPr>
              <a:t>商务阿拉伯语专业  </a:t>
            </a:r>
            <a:r>
              <a:rPr lang="zh-CN" altLang="en-US" b="1" dirty="0" smtClean="0">
                <a:solidFill>
                  <a:srgbClr val="FFC000"/>
                </a:solidFill>
                <a:latin typeface="微软雅黑" pitchFamily="34" charset="-122"/>
                <a:ea typeface="微软雅黑" pitchFamily="34" charset="-122"/>
              </a:rPr>
              <a:t>周学忠</a:t>
            </a:r>
            <a:endParaRPr lang="en-US" altLang="zh-CN" b="1" dirty="0" smtClean="0">
              <a:solidFill>
                <a:srgbClr val="FFC000"/>
              </a:solidFill>
              <a:latin typeface="微软雅黑" pitchFamily="34" charset="-122"/>
              <a:ea typeface="微软雅黑" pitchFamily="34" charset="-122"/>
            </a:endParaRPr>
          </a:p>
          <a:p>
            <a:pPr algn="ctr"/>
            <a:r>
              <a:rPr lang="en-US" altLang="zh-CN" sz="2800" b="1" dirty="0" smtClean="0">
                <a:solidFill>
                  <a:srgbClr val="FFC000"/>
                </a:solidFill>
                <a:latin typeface="微软雅黑" pitchFamily="34" charset="-122"/>
                <a:ea typeface="微软雅黑" pitchFamily="34" charset="-122"/>
              </a:rPr>
              <a:t>2018-2019</a:t>
            </a:r>
            <a:r>
              <a:rPr lang="zh-CN" altLang="en-US" sz="2800" b="1" dirty="0" smtClean="0">
                <a:solidFill>
                  <a:srgbClr val="FFC000"/>
                </a:solidFill>
                <a:latin typeface="微软雅黑" pitchFamily="34" charset="-122"/>
                <a:ea typeface="微软雅黑" pitchFamily="34" charset="-122"/>
              </a:rPr>
              <a:t>学年第一学期</a:t>
            </a:r>
            <a:endParaRPr lang="en-US" altLang="zh-CN" b="1" dirty="0" smtClean="0">
              <a:solidFill>
                <a:srgbClr val="FFC000"/>
              </a:solidFill>
              <a:latin typeface="微软雅黑" pitchFamily="34" charset="-122"/>
              <a:ea typeface="微软雅黑" pitchFamily="34" charset="-122"/>
            </a:endParaRPr>
          </a:p>
          <a:p>
            <a:pPr algn="ctr"/>
            <a:r>
              <a:rPr lang="en-US" altLang="zh-CN" b="1" dirty="0" smtClean="0">
                <a:solidFill>
                  <a:srgbClr val="FFC000"/>
                </a:solidFill>
                <a:latin typeface="微软雅黑" pitchFamily="34" charset="-122"/>
                <a:ea typeface="微软雅黑" pitchFamily="34" charset="-122"/>
              </a:rPr>
              <a:t>2018</a:t>
            </a:r>
            <a:r>
              <a:rPr lang="zh-CN" altLang="en-US" b="1" dirty="0" smtClean="0">
                <a:solidFill>
                  <a:srgbClr val="FFC000"/>
                </a:solidFill>
                <a:latin typeface="微软雅黑" pitchFamily="34" charset="-122"/>
                <a:ea typeface="微软雅黑" pitchFamily="34" charset="-122"/>
              </a:rPr>
              <a:t>年</a:t>
            </a:r>
            <a:r>
              <a:rPr lang="en-US" altLang="zh-CN" b="1" dirty="0" smtClean="0">
                <a:solidFill>
                  <a:srgbClr val="FFC000"/>
                </a:solidFill>
                <a:latin typeface="微软雅黑" pitchFamily="34" charset="-122"/>
                <a:ea typeface="微软雅黑" pitchFamily="34" charset="-122"/>
              </a:rPr>
              <a:t>8</a:t>
            </a:r>
            <a:r>
              <a:rPr lang="zh-CN" altLang="en-US" b="1" dirty="0" smtClean="0">
                <a:solidFill>
                  <a:srgbClr val="FFC000"/>
                </a:solidFill>
                <a:latin typeface="微软雅黑" pitchFamily="34" charset="-122"/>
                <a:ea typeface="微软雅黑" pitchFamily="34" charset="-122"/>
              </a:rPr>
              <a:t>月</a:t>
            </a:r>
            <a:endParaRPr lang="zh-CN" altLang="en-US" b="1" dirty="0">
              <a:solidFill>
                <a:srgbClr val="FFC000"/>
              </a:solidFill>
              <a:latin typeface="微软雅黑" pitchFamily="34" charset="-122"/>
              <a:ea typeface="微软雅黑" pitchFamily="34" charset="-122"/>
            </a:endParaRPr>
          </a:p>
        </p:txBody>
      </p:sp>
      <p:pic>
        <p:nvPicPr>
          <p:cNvPr id="5" name="图片 4" descr="155237399589216192"/>
          <p:cNvPicPr/>
          <p:nvPr/>
        </p:nvPicPr>
        <p:blipFill>
          <a:blip r:embed="rId2" cstate="print"/>
          <a:srcRect/>
          <a:stretch>
            <a:fillRect/>
          </a:stretch>
        </p:blipFill>
        <p:spPr bwMode="auto">
          <a:xfrm>
            <a:off x="357161" y="160717"/>
            <a:ext cx="1357321" cy="1257300"/>
          </a:xfrm>
          <a:prstGeom prst="rect">
            <a:avLst/>
          </a:prstGeom>
          <a:noFill/>
          <a:ln w="9525" cmpd="sng">
            <a:noFill/>
            <a:miter lim="800000"/>
            <a:headEnd/>
            <a:tailEnd/>
          </a:ln>
          <a:effectLst/>
        </p:spPr>
      </p:pic>
      <p:pic>
        <p:nvPicPr>
          <p:cNvPr id="7" name="Picture 2" descr="H:\精品课资料\PPT插图\2fe3b30987211b0575872191a2065de_副本.jpg"/>
          <p:cNvPicPr>
            <a:picLocks noChangeAspect="1" noChangeArrowheads="1"/>
          </p:cNvPicPr>
          <p:nvPr/>
        </p:nvPicPr>
        <p:blipFill>
          <a:blip r:embed="rId3"/>
          <a:srcRect t="2014"/>
          <a:stretch>
            <a:fillRect/>
          </a:stretch>
        </p:blipFill>
        <p:spPr bwMode="auto">
          <a:xfrm>
            <a:off x="6019800" y="590550"/>
            <a:ext cx="2571750" cy="34750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rtl="1"/>
            <a:r>
              <a:rPr lang="ar-SA" altLang="zh-CN" dirty="0" smtClean="0"/>
              <a:t>مرّة كلّ أسبوعٍ      </a:t>
            </a:r>
            <a:r>
              <a:rPr lang="zh-CN" altLang="en-US" dirty="0" smtClean="0"/>
              <a:t>每周一次</a:t>
            </a:r>
            <a:endParaRPr lang="zh-CN" altLang="en-US" dirty="0"/>
          </a:p>
        </p:txBody>
      </p:sp>
      <p:sp>
        <p:nvSpPr>
          <p:cNvPr id="3" name="内容占位符 2"/>
          <p:cNvSpPr>
            <a:spLocks noGrp="1"/>
          </p:cNvSpPr>
          <p:nvPr>
            <p:ph idx="1"/>
          </p:nvPr>
        </p:nvSpPr>
        <p:spPr/>
        <p:txBody>
          <a:bodyPr>
            <a:normAutofit/>
          </a:bodyPr>
          <a:lstStyle/>
          <a:p>
            <a:pPr algn="r" rtl="1"/>
            <a:r>
              <a:rPr lang="ar-SA" altLang="zh-CN" sz="4400" b="1" dirty="0" smtClean="0"/>
              <a:t>نشاهد الفيلم مرّتين كل شهرٍ.</a:t>
            </a:r>
            <a:endParaRPr lang="ar-EG" altLang="zh-CN" sz="4400" b="1" dirty="0" smtClean="0"/>
          </a:p>
          <a:p>
            <a:pPr algn="r" rtl="1"/>
            <a:endParaRPr lang="ar-SA" altLang="zh-CN" sz="4400" b="1" dirty="0" smtClean="0"/>
          </a:p>
          <a:p>
            <a:pPr algn="r" rtl="1"/>
            <a:r>
              <a:rPr lang="ar-SA" altLang="zh-CN" sz="4400" b="1" dirty="0" smtClean="0"/>
              <a:t>ننظف حجرة الدرس مرّة كلّ يومٍ.</a:t>
            </a:r>
            <a:endParaRPr lang="zh-CN" altLang="en-US" sz="4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rtl="1"/>
            <a:r>
              <a:rPr lang="ar-SA" altLang="zh-CN" dirty="0" smtClean="0"/>
              <a:t>أحيانا...وأحيانا أخرى </a:t>
            </a:r>
            <a:r>
              <a:rPr lang="zh-CN" altLang="en-US" dirty="0" smtClean="0"/>
              <a:t>有时</a:t>
            </a:r>
            <a:r>
              <a:rPr lang="en-US" altLang="zh-CN" dirty="0" smtClean="0"/>
              <a:t>…</a:t>
            </a:r>
            <a:r>
              <a:rPr lang="zh-CN" altLang="en-US" dirty="0" smtClean="0"/>
              <a:t>有时</a:t>
            </a:r>
            <a:r>
              <a:rPr lang="en-US" altLang="zh-CN" dirty="0" smtClean="0"/>
              <a:t>…</a:t>
            </a:r>
            <a:endParaRPr lang="zh-CN" altLang="en-US" dirty="0"/>
          </a:p>
        </p:txBody>
      </p:sp>
      <p:sp>
        <p:nvSpPr>
          <p:cNvPr id="3" name="内容占位符 2"/>
          <p:cNvSpPr>
            <a:spLocks noGrp="1"/>
          </p:cNvSpPr>
          <p:nvPr>
            <p:ph idx="1"/>
          </p:nvPr>
        </p:nvSpPr>
        <p:spPr/>
        <p:txBody>
          <a:bodyPr>
            <a:normAutofit/>
          </a:bodyPr>
          <a:lstStyle/>
          <a:p>
            <a:pPr algn="r" rtl="1"/>
            <a:r>
              <a:rPr lang="ar-SA" altLang="zh-CN" sz="4400" b="1" dirty="0" smtClean="0"/>
              <a:t>كتب رسائل إليهم أحيانا،وأحيانا أخرى أكالمهم بالتّلفون.</a:t>
            </a:r>
            <a:endParaRPr lang="en-US" altLang="zh-CN" sz="4400" b="1" dirty="0" smtClean="0"/>
          </a:p>
          <a:p>
            <a:pPr algn="r" rtl="1"/>
            <a:endParaRPr lang="en-US" altLang="zh-CN" sz="4400" b="1" dirty="0" smtClean="0"/>
          </a:p>
          <a:p>
            <a:pPr algn="r" rtl="1"/>
            <a:r>
              <a:rPr lang="ar-SA" altLang="zh-CN" sz="4400" b="1" dirty="0" smtClean="0"/>
              <a:t>أتمشّى بعد العشاء أحيانا وأحيانا أخرى أشاهد التلفزيون في البيت.</a:t>
            </a:r>
            <a:endParaRPr lang="zh-CN" alt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81000" y="2400301"/>
            <a:ext cx="8458200" cy="2156540"/>
          </a:xfrm>
        </p:spPr>
        <p:txBody>
          <a:bodyPr/>
          <a:lstStyle/>
          <a:p>
            <a:pPr algn="ctr"/>
            <a:r>
              <a:rPr lang="ar-EG" altLang="zh-CN" dirty="0" smtClean="0"/>
              <a:t>الدرس الخامس سلاح ذو حدين </a:t>
            </a:r>
            <a:br>
              <a:rPr lang="ar-EG" altLang="zh-CN" dirty="0" smtClean="0"/>
            </a:br>
            <a:r>
              <a:rPr lang="ar-EG" altLang="zh-CN" dirty="0" smtClean="0"/>
              <a:t>الحوار : المال سلاح ذو حدين  </a:t>
            </a:r>
            <a:endParaRPr lang="zh-CN" altLang="en-US" dirty="0"/>
          </a:p>
        </p:txBody>
      </p:sp>
      <p:sp>
        <p:nvSpPr>
          <p:cNvPr id="3" name="副标题 2"/>
          <p:cNvSpPr>
            <a:spLocks noGrp="1"/>
          </p:cNvSpPr>
          <p:nvPr>
            <p:ph type="subTitle" idx="1"/>
          </p:nvPr>
        </p:nvSpPr>
        <p:spPr>
          <a:xfrm>
            <a:off x="381000" y="857250"/>
            <a:ext cx="8458200" cy="1371600"/>
          </a:xfrm>
        </p:spPr>
        <p:txBody>
          <a:bodyPr>
            <a:normAutofit fontScale="70000" lnSpcReduction="20000"/>
          </a:bodyPr>
          <a:lstStyle/>
          <a:p>
            <a:pPr algn="ctr"/>
            <a:r>
              <a:rPr lang="en-US" altLang="zh-CN" dirty="0" smtClean="0"/>
              <a:t> </a:t>
            </a:r>
          </a:p>
          <a:p>
            <a:pPr algn="ctr"/>
            <a:r>
              <a:rPr lang="ar-SA" altLang="zh-CN" sz="4800" dirty="0" smtClean="0"/>
              <a:t>الجديد في اللغة العربية </a:t>
            </a:r>
            <a:r>
              <a:rPr lang="en-US" altLang="zh-CN" sz="4800" dirty="0" smtClean="0"/>
              <a:t>  </a:t>
            </a:r>
          </a:p>
          <a:p>
            <a:pPr algn="ctr"/>
            <a:r>
              <a:rPr lang="ar-SA" altLang="zh-CN" sz="4800" dirty="0" smtClean="0"/>
              <a:t>الجز</a:t>
            </a:r>
            <a:r>
              <a:rPr lang="ar-EG" altLang="zh-CN" sz="4800" dirty="0" smtClean="0"/>
              <a:t>ء </a:t>
            </a:r>
            <a:r>
              <a:rPr lang="ar-SA" altLang="zh-CN" sz="4800" dirty="0" smtClean="0"/>
              <a:t>الثالث </a:t>
            </a:r>
            <a:r>
              <a:rPr lang="zh-CN" altLang="en-US" sz="4800" dirty="0" smtClean="0"/>
              <a:t> </a:t>
            </a:r>
            <a:endParaRPr lang="en-US" altLang="zh-CN" sz="4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1565672"/>
          </a:xfrm>
        </p:spPr>
        <p:txBody>
          <a:bodyPr>
            <a:normAutofit fontScale="90000"/>
          </a:bodyPr>
          <a:lstStyle/>
          <a:p>
            <a:pPr algn="ctr" rtl="1"/>
            <a:r>
              <a:rPr lang="ar-EG" altLang="zh-CN" b="1" dirty="0" smtClean="0"/>
              <a:t> الحوار :المال سلاح ذو حدين  </a:t>
            </a:r>
            <a:r>
              <a:rPr lang="zh-CN" altLang="zh-CN" dirty="0">
                <a:solidFill>
                  <a:schemeClr val="tx2"/>
                </a:solidFill>
                <a:latin typeface="+mj-lt"/>
                <a:ea typeface="+mj-ea"/>
                <a:cs typeface="+mj-cs"/>
              </a:rPr>
              <a:t/>
            </a:r>
            <a:br>
              <a:rPr lang="zh-CN" altLang="zh-CN" dirty="0">
                <a:solidFill>
                  <a:schemeClr val="tx2"/>
                </a:solidFill>
                <a:latin typeface="+mj-lt"/>
                <a:ea typeface="+mj-ea"/>
                <a:cs typeface="+mj-cs"/>
              </a:rPr>
            </a:br>
            <a:endParaRPr lang="zh-CN" altLang="en-US" dirty="0"/>
          </a:p>
        </p:txBody>
      </p:sp>
      <p:sp>
        <p:nvSpPr>
          <p:cNvPr id="3" name="内容占位符 2"/>
          <p:cNvSpPr>
            <a:spLocks noGrp="1"/>
          </p:cNvSpPr>
          <p:nvPr>
            <p:ph idx="1"/>
          </p:nvPr>
        </p:nvSpPr>
        <p:spPr>
          <a:xfrm>
            <a:off x="533400" y="1371601"/>
            <a:ext cx="8229600" cy="3771900"/>
          </a:xfrm>
        </p:spPr>
        <p:txBody>
          <a:bodyPr>
            <a:normAutofit fontScale="70000" lnSpcReduction="20000"/>
          </a:bodyPr>
          <a:lstStyle/>
          <a:p>
            <a:pPr algn="r" rtl="1"/>
            <a:r>
              <a:rPr lang="ar-EG" altLang="zh-CN" sz="4400" b="1" dirty="0" smtClean="0">
                <a:solidFill>
                  <a:schemeClr val="tx1"/>
                </a:solidFill>
                <a:latin typeface="+mn-lt"/>
                <a:ea typeface="+mn-ea"/>
                <a:cs typeface="+mj-cs"/>
              </a:rPr>
              <a:t> </a:t>
            </a:r>
            <a:endParaRPr lang="ar-SA" altLang="zh-CN" sz="4400" b="1" dirty="0" smtClean="0">
              <a:solidFill>
                <a:schemeClr val="tx1"/>
              </a:solidFill>
              <a:latin typeface="+mn-lt"/>
              <a:ea typeface="+mn-ea"/>
              <a:cs typeface="+mj-cs"/>
            </a:endParaRPr>
          </a:p>
          <a:p>
            <a:pPr algn="r" rtl="1"/>
            <a:r>
              <a:rPr lang="ar-SA" altLang="zh-CN" sz="4400" b="1" dirty="0" smtClean="0">
                <a:cs typeface="+mj-cs"/>
              </a:rPr>
              <a:t>(كان  رمزي في زيارة عمه، وكان هذا الحديث بينه وبين ابن عمه شادي)</a:t>
            </a:r>
            <a:endParaRPr lang="ar-EG" altLang="zh-CN" sz="4400" b="1" dirty="0" smtClean="0">
              <a:cs typeface="+mj-cs"/>
            </a:endParaRPr>
          </a:p>
          <a:p>
            <a:pPr algn="r" rtl="1"/>
            <a:endParaRPr lang="zh-CN" altLang="zh-CN" sz="4400" b="1" dirty="0">
              <a:solidFill>
                <a:schemeClr val="tx1"/>
              </a:solidFill>
              <a:latin typeface="+mn-lt"/>
              <a:ea typeface="+mn-ea"/>
              <a:cs typeface="+mj-cs"/>
            </a:endParaRPr>
          </a:p>
          <a:p>
            <a:pPr algn="r" rtl="1"/>
            <a:r>
              <a:rPr lang="ar-EG" altLang="zh-CN" sz="4400" b="1" dirty="0" smtClean="0">
                <a:solidFill>
                  <a:schemeClr val="tx1"/>
                </a:solidFill>
                <a:latin typeface="+mn-lt"/>
                <a:ea typeface="+mn-ea"/>
                <a:cs typeface="+mj-cs"/>
              </a:rPr>
              <a:t> </a:t>
            </a:r>
            <a:r>
              <a:rPr lang="ar-SA" altLang="zh-CN" sz="4400" b="1" dirty="0" smtClean="0">
                <a:cs typeface="+mj-cs"/>
              </a:rPr>
              <a:t>رمزي : كيف الحال يا شادي؟ ما أخبار الدراسة؟ </a:t>
            </a:r>
            <a:endParaRPr lang="ar-EG" altLang="zh-CN" sz="4400" b="1" dirty="0" smtClean="0">
              <a:cs typeface="+mj-cs"/>
            </a:endParaRPr>
          </a:p>
          <a:p>
            <a:pPr algn="r" rtl="1"/>
            <a:r>
              <a:rPr lang="ar-SA" altLang="zh-CN" sz="4400" b="1" dirty="0" smtClean="0">
                <a:cs typeface="+mj-cs"/>
              </a:rPr>
              <a:t>شادي :الحمد لله، لكني أشكو من الإفلاس الذي </a:t>
            </a:r>
            <a:r>
              <a:rPr lang="ar-EG" altLang="zh-CN" sz="4400" b="1" dirty="0" smtClean="0">
                <a:cs typeface="+mj-cs"/>
              </a:rPr>
              <a:t>                  </a:t>
            </a:r>
            <a:r>
              <a:rPr lang="ar-SA" altLang="zh-CN" sz="4400" b="1" dirty="0" smtClean="0">
                <a:cs typeface="+mj-cs"/>
              </a:rPr>
              <a:t>يعتريني دائما، و أستحي أن أمد يدي إلى والدي. </a:t>
            </a:r>
            <a:endParaRPr lang="zh-CN" altLang="zh-CN" sz="4400" b="1" dirty="0">
              <a:solidFill>
                <a:schemeClr val="tx1"/>
              </a:solidFill>
              <a:latin typeface="+mn-lt"/>
              <a:ea typeface="+mn-ea"/>
              <a:cs typeface="+mj-cs"/>
            </a:endParaRPr>
          </a:p>
          <a:p>
            <a:pPr algn="r" rtl="1"/>
            <a:r>
              <a:rPr lang="ar-EG" altLang="zh-CN" sz="3600" b="1" u="sng" dirty="0" smtClean="0">
                <a:solidFill>
                  <a:schemeClr val="tx1"/>
                </a:solidFill>
                <a:latin typeface="+mn-lt"/>
                <a:ea typeface="+mn-ea"/>
                <a:cs typeface="+mj-cs"/>
              </a:rPr>
              <a:t> </a:t>
            </a:r>
            <a:endParaRPr lang="zh-CN" altLang="zh-CN" sz="3600" dirty="0">
              <a:solidFill>
                <a:schemeClr val="tx1"/>
              </a:solidFill>
              <a:latin typeface="+mn-lt"/>
              <a:ea typeface="+mn-ea"/>
              <a:cs typeface="+mj-cs"/>
            </a:endParaRPr>
          </a:p>
          <a:p>
            <a:pPr algn="r" rtl="1"/>
            <a:endParaRPr lang="zh-CN" altLang="en-US" dirty="0"/>
          </a:p>
        </p:txBody>
      </p:sp>
      <p:pic>
        <p:nvPicPr>
          <p:cNvPr id="4" name="会话1.MP3">
            <a:hlinkClick r:id="" action="ppaction://media"/>
          </p:cNvPr>
          <p:cNvPicPr>
            <a:picLocks noRot="1" noChangeAspect="1"/>
          </p:cNvPicPr>
          <p:nvPr>
            <a:audioFile r:link="rId1"/>
          </p:nvPr>
        </p:nvPicPr>
        <p:blipFill>
          <a:blip r:embed="rId3" cstate="print"/>
          <a:stretch>
            <a:fillRect/>
          </a:stretch>
        </p:blipFill>
        <p:spPr>
          <a:xfrm>
            <a:off x="914400" y="971550"/>
            <a:ext cx="304800" cy="228600"/>
          </a:xfrm>
          <a:prstGeom prst="rect">
            <a:avLst/>
          </a:prstGeom>
        </p:spPr>
      </p:pic>
      <p:pic>
        <p:nvPicPr>
          <p:cNvPr id="5" name="会话1.MP3">
            <a:hlinkClick r:id="" action="ppaction://media"/>
          </p:cNvPr>
          <p:cNvPicPr>
            <a:picLocks noRot="1" noChangeAspect="1"/>
          </p:cNvPicPr>
          <p:nvPr>
            <a:audioFile r:link="rId1"/>
          </p:nvPr>
        </p:nvPicPr>
        <p:blipFill>
          <a:blip r:embed="rId4" cstate="print"/>
          <a:stretch>
            <a:fillRect/>
          </a:stretch>
        </p:blipFill>
        <p:spPr>
          <a:xfrm>
            <a:off x="838200" y="1428750"/>
            <a:ext cx="304800" cy="22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370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33701" fill="hold"/>
                                        <p:tgtEl>
                                          <p:spTgt spid="4"/>
                                        </p:tgtEl>
                                      </p:cBhvr>
                                    </p:cmd>
                                  </p:childTnLst>
                                </p:cTn>
                              </p:par>
                            </p:childTnLst>
                          </p:cTn>
                        </p:par>
                      </p:childTnLst>
                    </p:cTn>
                  </p:par>
                </p:childTnLst>
              </p:cTn>
              <p:nextCondLst>
                <p:cond evt="onClick" delay="0">
                  <p:tgtEl>
                    <p:spTgt spid="4"/>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00100"/>
            <a:ext cx="8229600" cy="3943350"/>
          </a:xfrm>
        </p:spPr>
        <p:txBody>
          <a:bodyPr>
            <a:noAutofit/>
          </a:bodyPr>
          <a:lstStyle/>
          <a:p>
            <a:pPr algn="r" rtl="1"/>
            <a:r>
              <a:rPr lang="ar-EG" altLang="zh-CN" sz="3600" b="1" dirty="0" smtClean="0">
                <a:cs typeface="+mj-cs"/>
              </a:rPr>
              <a:t> </a:t>
            </a:r>
            <a:endParaRPr lang="ar-SA" altLang="zh-CN" sz="3600" b="1" dirty="0" smtClean="0">
              <a:cs typeface="+mj-cs"/>
            </a:endParaRPr>
          </a:p>
          <a:p>
            <a:pPr algn="r" rtl="1"/>
            <a:r>
              <a:rPr lang="ar-SA" altLang="zh-CN" sz="4000" b="1" dirty="0" smtClean="0">
                <a:cs typeface="+mj-cs"/>
              </a:rPr>
              <a:t>شادي :الحمد لله، لكني أشكو من الإفلاس الذي يعتريني دائما، و أستحي أن أمد يدي إلى والدي. </a:t>
            </a:r>
            <a:endParaRPr lang="ar-SA" altLang="zh-CN" sz="4000" b="1" dirty="0">
              <a:cs typeface="+mj-cs"/>
            </a:endParaRPr>
          </a:p>
          <a:p>
            <a:pPr algn="r" rtl="1"/>
            <a:r>
              <a:rPr lang="ar-EG" altLang="zh-CN" sz="4000" b="1" dirty="0" smtClean="0">
                <a:cs typeface="+mj-cs"/>
              </a:rPr>
              <a:t> </a:t>
            </a:r>
            <a:endParaRPr lang="ar-SA" altLang="zh-CN" sz="4000" b="1" dirty="0" smtClean="0">
              <a:cs typeface="+mj-cs"/>
            </a:endParaRPr>
          </a:p>
          <a:p>
            <a:pPr algn="r" rtl="1"/>
            <a:r>
              <a:rPr lang="ar-SA" altLang="zh-CN" sz="4000" b="1" dirty="0" smtClean="0">
                <a:cs typeface="+mj-cs"/>
              </a:rPr>
              <a:t>ر:هذا أمر طبيعي بالنسبة إلينا ،فالإفلاس هو صديقنا الحميم الذي لا يفارقنا. </a:t>
            </a:r>
            <a:endParaRPr lang="ar-SA" altLang="zh-CN" sz="4000" b="1" dirty="0">
              <a:cs typeface="+mj-cs"/>
            </a:endParaRPr>
          </a:p>
          <a:p>
            <a:pPr algn="r" rtl="1"/>
            <a:r>
              <a:rPr lang="ar-EG" altLang="zh-CN" sz="3600" b="1" dirty="0" smtClean="0">
                <a:cs typeface="+mj-cs"/>
              </a:rPr>
              <a:t> </a:t>
            </a:r>
            <a:endParaRPr lang="zh-CN" altLang="en-US" sz="3600" b="1" dirty="0">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57200"/>
            <a:ext cx="8229600" cy="4286250"/>
          </a:xfrm>
        </p:spPr>
        <p:txBody>
          <a:bodyPr>
            <a:noAutofit/>
          </a:bodyPr>
          <a:lstStyle/>
          <a:p>
            <a:pPr algn="r"/>
            <a:r>
              <a:rPr lang="ar-SA" altLang="zh-CN" sz="4000" b="1" dirty="0" smtClean="0"/>
              <a:t>ش</a:t>
            </a:r>
            <a:r>
              <a:rPr lang="ar-EG" altLang="zh-CN" sz="4000" b="1" dirty="0" smtClean="0"/>
              <a:t> </a:t>
            </a:r>
            <a:r>
              <a:rPr lang="ar-SA" altLang="zh-CN" sz="4000" b="1" dirty="0" smtClean="0"/>
              <a:t>:</a:t>
            </a:r>
            <a:r>
              <a:rPr lang="ar-EG" altLang="zh-CN" sz="4000" b="1" dirty="0" smtClean="0"/>
              <a:t> </a:t>
            </a:r>
            <a:r>
              <a:rPr lang="ar-SA" altLang="zh-CN" sz="4000" b="1" dirty="0" smtClean="0"/>
              <a:t>لكن لماذا لا نحاول ان نغير وضعنا ونبحث </a:t>
            </a:r>
            <a:r>
              <a:rPr lang="ar-EG" altLang="zh-CN" sz="4000" b="1" dirty="0" smtClean="0"/>
              <a:t> </a:t>
            </a:r>
            <a:r>
              <a:rPr lang="ar-SA" altLang="zh-CN" sz="4000" b="1" dirty="0" smtClean="0"/>
              <a:t>عن أي طريق نحصل منه على المال؟</a:t>
            </a:r>
            <a:r>
              <a:rPr lang="ar-EG" altLang="zh-CN" sz="4000" b="1" dirty="0" smtClean="0"/>
              <a:t>  </a:t>
            </a:r>
          </a:p>
          <a:p>
            <a:pPr algn="r"/>
            <a:r>
              <a:rPr lang="ar-SA" altLang="zh-CN" sz="4000" b="1" dirty="0" smtClean="0"/>
              <a:t>ر:أي طريق؟ أنت بذلك تفتح الباب أمام</a:t>
            </a:r>
            <a:r>
              <a:rPr lang="ar-EG" altLang="zh-CN" sz="4000" b="1" dirty="0" smtClean="0"/>
              <a:t>  </a:t>
            </a:r>
            <a:r>
              <a:rPr lang="ar-SA" altLang="zh-CN" sz="4000" b="1" dirty="0" smtClean="0"/>
              <a:t> الشيطان.</a:t>
            </a:r>
            <a:r>
              <a:rPr lang="ar-EG" altLang="zh-CN" sz="4000" b="1" dirty="0" smtClean="0"/>
              <a:t>        </a:t>
            </a:r>
          </a:p>
          <a:p>
            <a:pPr algn="r"/>
            <a:r>
              <a:rPr lang="ar-SA" altLang="zh-CN" sz="4000" b="1" dirty="0" smtClean="0"/>
              <a:t>ش:أنت فهمت خطأ يا أخي، أقصد أنه أن نعمل شيئاً حتى نخرج من هذه الحالة الحرجة التى نعيش ها دائما .فمن حقنا ان نملك المال كما يملكه الثيرون.</a:t>
            </a:r>
            <a:endParaRPr lang="zh-CN" altLang="en-US" sz="4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8650"/>
            <a:ext cx="8229600" cy="4114800"/>
          </a:xfrm>
        </p:spPr>
        <p:txBody>
          <a:bodyPr>
            <a:normAutofit fontScale="77500" lnSpcReduction="20000"/>
          </a:bodyPr>
          <a:lstStyle/>
          <a:p>
            <a:pPr algn="r"/>
            <a:r>
              <a:rPr lang="ar-SA" altLang="zh-CN" sz="4800" dirty="0" smtClean="0"/>
              <a:t>ر:</a:t>
            </a:r>
            <a:r>
              <a:rPr lang="ar-EG" altLang="zh-CN" sz="4800" dirty="0" smtClean="0"/>
              <a:t> </a:t>
            </a:r>
            <a:r>
              <a:rPr lang="ar-SA" altLang="zh-CN" sz="4800" dirty="0" smtClean="0"/>
              <a:t>وماذا تستطيع أن تفعل الآن وأنت طالب </a:t>
            </a:r>
            <a:r>
              <a:rPr lang="ar-EG" altLang="zh-CN" sz="4800" dirty="0" smtClean="0"/>
              <a:t>        </a:t>
            </a:r>
            <a:r>
              <a:rPr lang="ar-SA" altLang="zh-CN" sz="4800" dirty="0" smtClean="0"/>
              <a:t>جامعي؟ ثم تخيل أنك قد امتلكت مالا </a:t>
            </a:r>
            <a:r>
              <a:rPr lang="ar-EG" altLang="zh-CN" sz="4800" dirty="0" smtClean="0"/>
              <a:t>       </a:t>
            </a:r>
            <a:r>
              <a:rPr lang="ar-SA" altLang="zh-CN" sz="4800" dirty="0" smtClean="0"/>
              <a:t>كثيرا،</a:t>
            </a:r>
            <a:r>
              <a:rPr lang="ar-EG" altLang="zh-CN" sz="4800" dirty="0" smtClean="0"/>
              <a:t> </a:t>
            </a:r>
            <a:r>
              <a:rPr lang="ar-SA" altLang="zh-CN" sz="4800" dirty="0" smtClean="0"/>
              <a:t>فماذا انت فاعل به؟</a:t>
            </a:r>
            <a:r>
              <a:rPr lang="ar-EG" altLang="zh-CN" sz="4800" dirty="0" smtClean="0"/>
              <a:t>          </a:t>
            </a:r>
          </a:p>
          <a:p>
            <a:pPr algn="r"/>
            <a:r>
              <a:rPr lang="ar-EG" altLang="zh-CN" sz="4800" dirty="0" smtClean="0"/>
              <a:t>ش : آه يا أخي العزيز، سوف أفعل به            الكثير الكثير، سوف أشتري فيلا فخمة،      وأسوق  سيارة فاخرة، وأشترك في أرقى      النوادي،   وأنزل بأفخر الفنادق حين          أسافر وأجول في العالم …وأعيش حياتي      كما ينبغي أن تعاش.    </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00100"/>
            <a:ext cx="8229600" cy="3943350"/>
          </a:xfrm>
        </p:spPr>
        <p:txBody>
          <a:bodyPr>
            <a:noAutofit/>
          </a:bodyPr>
          <a:lstStyle/>
          <a:p>
            <a:pPr algn="r"/>
            <a:r>
              <a:rPr lang="ar-SA" altLang="zh-CN" sz="4400" b="1" dirty="0" smtClean="0"/>
              <a:t>في هذه اللحظة دخلت عليهما أخته هالة فسمعت قول أخيها وقالت :</a:t>
            </a:r>
            <a:endParaRPr lang="ar-EG" altLang="zh-CN" sz="4400" b="1" dirty="0" smtClean="0"/>
          </a:p>
          <a:p>
            <a:pPr algn="r"/>
            <a:endParaRPr lang="ar-EG" altLang="zh-CN" sz="4400" b="1" dirty="0" smtClean="0"/>
          </a:p>
          <a:p>
            <a:pPr algn="r"/>
            <a:r>
              <a:rPr lang="ar-SA" altLang="zh-CN" sz="4400" b="1" dirty="0" smtClean="0"/>
              <a:t>هالة:هل هذه هي الأسباب التي تريد من أجلها أن تملك المال ياشادي؟ </a:t>
            </a:r>
            <a:endParaRPr lang="ar-EG" altLang="zh-CN" sz="4400" b="1" dirty="0" smtClean="0"/>
          </a:p>
          <a:p>
            <a:pPr algn="r"/>
            <a:r>
              <a:rPr lang="ar-SA" altLang="zh-CN" sz="4400" b="1" dirty="0" smtClean="0"/>
              <a:t>ش:نعم، وأظن أنها أسباب إنسانية معقولة </a:t>
            </a:r>
            <a:r>
              <a:rPr lang="ar-SA" altLang="zh-CN" sz="4000" b="1" dirty="0" smtClean="0"/>
              <a:t>يفكر فيها الجميع. </a:t>
            </a:r>
            <a:endParaRPr lang="zh-CN" altLang="en-US"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ar-SA" altLang="zh-CN" dirty="0" smtClean="0"/>
              <a:t>الكلمات الجديدة</a:t>
            </a:r>
            <a:endParaRPr lang="zh-CN" altLang="en-US" dirty="0"/>
          </a:p>
        </p:txBody>
      </p:sp>
      <p:sp>
        <p:nvSpPr>
          <p:cNvPr id="3" name="内容占位符 2"/>
          <p:cNvSpPr>
            <a:spLocks noGrp="1"/>
          </p:cNvSpPr>
          <p:nvPr>
            <p:ph idx="1"/>
          </p:nvPr>
        </p:nvSpPr>
        <p:spPr>
          <a:xfrm>
            <a:off x="457200" y="1314450"/>
            <a:ext cx="8229600" cy="3829050"/>
          </a:xfrm>
        </p:spPr>
        <p:txBody>
          <a:bodyPr>
            <a:noAutofit/>
          </a:bodyPr>
          <a:lstStyle/>
          <a:p>
            <a:pPr algn="r"/>
            <a:r>
              <a:rPr lang="ar-SA" altLang="zh-CN" sz="4400" b="1" dirty="0" smtClean="0"/>
              <a:t>اعترى يعتري  الأمر فلانا</a:t>
            </a:r>
            <a:endParaRPr lang="ar-EG" altLang="zh-CN" sz="4400" b="1" dirty="0" smtClean="0"/>
          </a:p>
          <a:p>
            <a:pPr algn="r"/>
            <a:r>
              <a:rPr lang="ar-SA" altLang="zh-CN" sz="4400" b="1" dirty="0" smtClean="0"/>
              <a:t> استحى يستحي من  كذا </a:t>
            </a:r>
            <a:endParaRPr lang="ar-EG" altLang="zh-CN" sz="4400" b="1" dirty="0" smtClean="0"/>
          </a:p>
          <a:p>
            <a:pPr algn="r"/>
            <a:r>
              <a:rPr lang="ar-SA" altLang="zh-CN" sz="4400" b="1" dirty="0" smtClean="0"/>
              <a:t>مد  يمد  مدا الشيء </a:t>
            </a:r>
            <a:endParaRPr lang="ar-EG" altLang="zh-CN" sz="4400" b="1" dirty="0" smtClean="0"/>
          </a:p>
          <a:p>
            <a:pPr algn="r"/>
            <a:r>
              <a:rPr lang="ar-SA" altLang="zh-CN" sz="4400" b="1" dirty="0" smtClean="0"/>
              <a:t>شيطان   ج شياطين </a:t>
            </a:r>
            <a:endParaRPr lang="ar-EG" altLang="zh-CN" sz="4400" b="1" dirty="0" smtClean="0"/>
          </a:p>
          <a:p>
            <a:pPr algn="r"/>
            <a:r>
              <a:rPr lang="ar-SA" altLang="zh-CN" sz="4400" b="1" dirty="0" smtClean="0"/>
              <a:t>تخيل  يتخيل الأمر </a:t>
            </a:r>
            <a:endParaRPr lang="ar-EG" altLang="zh-CN" sz="4400" b="1" dirty="0" smtClean="0"/>
          </a:p>
          <a:p>
            <a:pPr algn="r"/>
            <a:r>
              <a:rPr lang="ar-SA" altLang="zh-CN" sz="4400" b="1" dirty="0" smtClean="0"/>
              <a:t>ملك يملك ملكا الشيء </a:t>
            </a:r>
            <a:endParaRPr lang="zh-CN" altLang="en-US" sz="4400" b="1" dirty="0" smtClean="0"/>
          </a:p>
          <a:p>
            <a:pPr algn="r" rtl="1"/>
            <a:endParaRPr lang="ar-SA" altLang="zh-CN" sz="2800" b="1" dirty="0" smtClean="0">
              <a:cs typeface="+mj-cs"/>
            </a:endParaRPr>
          </a:p>
          <a:p>
            <a:pPr algn="r" rtl="1"/>
            <a:r>
              <a:rPr lang="ar-EG" altLang="zh-CN" sz="2800" b="1" dirty="0" smtClean="0">
                <a:cs typeface="+mj-cs"/>
              </a:rPr>
              <a:t> </a:t>
            </a:r>
            <a:endParaRPr lang="zh-CN" altLang="en-US" sz="2800" b="1" dirty="0">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42950"/>
            <a:ext cx="8229600" cy="4000500"/>
          </a:xfrm>
        </p:spPr>
        <p:txBody>
          <a:bodyPr>
            <a:normAutofit fontScale="70000" lnSpcReduction="20000"/>
          </a:bodyPr>
          <a:lstStyle/>
          <a:p>
            <a:pPr algn="r" rtl="1">
              <a:buNone/>
            </a:pPr>
            <a:endParaRPr lang="ar-SA" altLang="zh-CN" sz="2400" b="1" dirty="0" smtClean="0"/>
          </a:p>
          <a:p>
            <a:pPr algn="r" rtl="1"/>
            <a:r>
              <a:rPr lang="ar-SA" altLang="zh-CN" sz="4800" b="1" dirty="0" smtClean="0"/>
              <a:t>إتّصل يتّصل إتّصالاً ب</a:t>
            </a:r>
          </a:p>
          <a:p>
            <a:pPr algn="r" rtl="1"/>
            <a:r>
              <a:rPr lang="ar-SA" altLang="zh-CN" sz="4800" b="1" dirty="0" smtClean="0"/>
              <a:t>راسل يراسل مراسلة فلاناً</a:t>
            </a:r>
          </a:p>
          <a:p>
            <a:pPr algn="r" rtl="1"/>
            <a:r>
              <a:rPr lang="ar-SA" altLang="zh-CN" sz="4800" b="1" dirty="0" smtClean="0"/>
              <a:t>كتب يكتب كتابة</a:t>
            </a:r>
          </a:p>
          <a:p>
            <a:pPr algn="r" rtl="1"/>
            <a:r>
              <a:rPr lang="ar-SA" altLang="zh-CN" sz="4800" b="1" dirty="0" smtClean="0"/>
              <a:t>تحدّث يتحدّث تحدّثاً عن</a:t>
            </a:r>
          </a:p>
          <a:p>
            <a:pPr algn="r" rtl="1"/>
            <a:r>
              <a:rPr lang="ar-SA" altLang="zh-CN" sz="4800" b="1" dirty="0" smtClean="0"/>
              <a:t>دردش يدردش دردشة</a:t>
            </a:r>
          </a:p>
          <a:p>
            <a:pPr algn="r" rtl="1"/>
            <a:r>
              <a:rPr lang="ar-SA" altLang="zh-CN" sz="4800" b="1" dirty="0" smtClean="0"/>
              <a:t>مرّة ج مرّات </a:t>
            </a:r>
          </a:p>
          <a:p>
            <a:pPr algn="r" rtl="1"/>
            <a:r>
              <a:rPr lang="ar-SA" altLang="zh-CN" sz="4800" b="1" dirty="0" smtClean="0"/>
              <a:t>خبرج أخبار</a:t>
            </a:r>
            <a:endParaRPr lang="zh-CN" altLang="en-US" sz="4800" b="1" dirty="0" smtClean="0"/>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385</Words>
  <Application>Microsoft Office PowerPoint</Application>
  <PresentationFormat>全屏显示(16:9)</PresentationFormat>
  <Paragraphs>54</Paragraphs>
  <Slides>11</Slides>
  <Notes>0</Notes>
  <HiddenSlides>0</HiddenSlides>
  <MMClips>2</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流畅</vt:lpstr>
      <vt:lpstr>阿拉伯语精读（3）</vt:lpstr>
      <vt:lpstr>الدرس الخامس سلاح ذو حدين  الحوار : المال سلاح ذو حدين  </vt:lpstr>
      <vt:lpstr> الحوار :المال سلاح ذو حدين   </vt:lpstr>
      <vt:lpstr>幻灯片 4</vt:lpstr>
      <vt:lpstr>幻灯片 5</vt:lpstr>
      <vt:lpstr>幻灯片 6</vt:lpstr>
      <vt:lpstr>幻灯片 7</vt:lpstr>
      <vt:lpstr>الكلمات الجديدة</vt:lpstr>
      <vt:lpstr>幻灯片 9</vt:lpstr>
      <vt:lpstr>مرّة كلّ أسبوعٍ      每周一次</vt:lpstr>
      <vt:lpstr>أحيانا...وأحيانا أخرى 有时…有时…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11</cp:revision>
  <cp:lastPrinted>1601-01-01T00:00:00Z</cp:lastPrinted>
  <dcterms:created xsi:type="dcterms:W3CDTF">2016-04-25T07:50:01Z</dcterms:created>
  <dcterms:modified xsi:type="dcterms:W3CDTF">2020-05-09T03:32:18Z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