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58515E4-D83D-4BF8-BF8D-779A46850C5F}"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7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58247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310301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342641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58515E4-D83D-4BF8-BF8D-779A46850C5F}"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6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401225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75011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37538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242699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D1112B1-7E8D-486B-B91A-47D59B77D5F3}" type="datetimeFigureOut">
              <a:rPr lang="zh-CN" altLang="en-US" smtClean="0"/>
              <a:t>2020/5/4</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143066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D1112B1-7E8D-486B-B91A-47D59B77D5F3}" type="datetimeFigureOut">
              <a:rPr lang="zh-CN" altLang="en-US" smtClean="0"/>
              <a:t>2020/5/4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58515E4-D83D-4BF8-BF8D-779A46850C5F}" type="slidenum">
              <a:rPr lang="zh-CN" altLang="en-US" smtClean="0"/>
              <a:t>‹#›</a:t>
            </a:fld>
            <a:endParaRPr lang="zh-CN" altLang="en-US"/>
          </a:p>
        </p:txBody>
      </p:sp>
    </p:spTree>
    <p:extLst>
      <p:ext uri="{BB962C8B-B14F-4D97-AF65-F5344CB8AC3E}">
        <p14:creationId xmlns:p14="http://schemas.microsoft.com/office/powerpoint/2010/main" val="75923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D1112B1-7E8D-486B-B91A-47D59B77D5F3}" type="datetimeFigureOut">
              <a:rPr lang="zh-CN" altLang="en-US" smtClean="0"/>
              <a:t>2020/5/4</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8515E4-D83D-4BF8-BF8D-779A46850C5F}"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93939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ar-SA" altLang="zh-CN" dirty="0" smtClean="0"/>
              <a:t>الدرس الرابع عشر </a:t>
            </a:r>
            <a:endParaRPr lang="zh-CN" altLang="en-US" dirty="0"/>
          </a:p>
        </p:txBody>
      </p:sp>
      <p:sp>
        <p:nvSpPr>
          <p:cNvPr id="3" name="副标题 2"/>
          <p:cNvSpPr>
            <a:spLocks noGrp="1"/>
          </p:cNvSpPr>
          <p:nvPr>
            <p:ph type="subTitle" idx="1"/>
          </p:nvPr>
        </p:nvSpPr>
        <p:spPr/>
        <p:txBody>
          <a:bodyPr>
            <a:normAutofit/>
          </a:bodyPr>
          <a:lstStyle/>
          <a:p>
            <a:r>
              <a:rPr lang="ar-SA" altLang="zh-CN" sz="6000" dirty="0" smtClean="0"/>
              <a:t>البترول العربي والسياسة</a:t>
            </a:r>
            <a:endParaRPr lang="zh-CN" altLang="en-US" sz="6000" dirty="0"/>
          </a:p>
        </p:txBody>
      </p:sp>
    </p:spTree>
    <p:extLst>
      <p:ext uri="{BB962C8B-B14F-4D97-AF65-F5344CB8AC3E}">
        <p14:creationId xmlns:p14="http://schemas.microsoft.com/office/powerpoint/2010/main" val="22283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 y="0"/>
            <a:ext cx="12105860" cy="6639339"/>
          </a:xfrm>
        </p:spPr>
        <p:txBody>
          <a:bodyPr>
            <a:normAutofit/>
          </a:bodyPr>
          <a:lstStyle/>
          <a:p>
            <a:pPr algn="ctr" rtl="1"/>
            <a:r>
              <a:rPr lang="ar-SA" altLang="zh-CN" sz="4400" dirty="0" smtClean="0"/>
              <a:t>اليترول العربي والسياسة</a:t>
            </a:r>
          </a:p>
          <a:p>
            <a:pPr algn="just" rtl="1"/>
            <a:r>
              <a:rPr lang="ar-SA" altLang="zh-CN" sz="4400" dirty="0"/>
              <a:t> </a:t>
            </a:r>
            <a:r>
              <a:rPr lang="ar-SA" altLang="zh-CN" sz="4400" dirty="0" smtClean="0"/>
              <a:t>   لا يزال البترول عصب الحضارة التي نعيثها في هذا العصر الذي اشتهر بأنه عصر الطاقة النوية، والإلكترونات، واكتشاف المجهول في  الفضاء الخارجي.</a:t>
            </a:r>
          </a:p>
          <a:p>
            <a:pPr algn="just" rtl="1"/>
            <a:r>
              <a:rPr lang="ar-SA" altLang="zh-CN" sz="4400" dirty="0"/>
              <a:t> </a:t>
            </a:r>
            <a:r>
              <a:rPr lang="ar-SA" altLang="zh-CN" sz="4400" dirty="0" smtClean="0"/>
              <a:t>   ولا شك أن أي  باحث يحاول معرفة مؤثرات التطور لأي مجتمع إنساني سيضع في اعتباره أن النفط هو المؤثر القوي لكل تطور، وأنه القوة الفعالة التي تتحكم في مصائر الملايين من البشر، سواء  في زمان السلم أو الحرب، مما جعل  كثيرا  من الدول عند رسم علاقاتها السياسية تدخل في حسبانها مكانة هذه الطاقة الجبارة وآثارها العالمية.</a:t>
            </a:r>
            <a:endParaRPr lang="zh-CN" altLang="en-US" sz="4400" dirty="0"/>
          </a:p>
        </p:txBody>
      </p:sp>
    </p:spTree>
    <p:extLst>
      <p:ext uri="{BB962C8B-B14F-4D97-AF65-F5344CB8AC3E}">
        <p14:creationId xmlns:p14="http://schemas.microsoft.com/office/powerpoint/2010/main" val="209355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 y="0"/>
            <a:ext cx="12105860" cy="6639339"/>
          </a:xfrm>
        </p:spPr>
        <p:txBody>
          <a:bodyPr>
            <a:normAutofit/>
          </a:bodyPr>
          <a:lstStyle/>
          <a:p>
            <a:pPr algn="just" rtl="1"/>
            <a:r>
              <a:rPr lang="ar-SA" altLang="zh-CN" sz="4400" dirty="0" smtClean="0"/>
              <a:t>   ولقد ارتبط البترول أو الذهب الأسود – كما يقولون – بالتغيير الاقتصادي فأصبح له الفضل الأكبر زيادة التبادل التجاري في العالم.</a:t>
            </a:r>
          </a:p>
          <a:p>
            <a:pPr algn="just" rtl="1"/>
            <a:r>
              <a:rPr lang="ar-SA" altLang="zh-CN" sz="4400" dirty="0"/>
              <a:t> </a:t>
            </a:r>
            <a:r>
              <a:rPr lang="ar-SA" altLang="zh-CN" sz="4400" dirty="0" smtClean="0"/>
              <a:t>  ويصيب التغيير أسس الحياة الاجتماعية في البلد الذي يكتشف به البترول ، فالخدمات الصحية والتعليمية تتحسن، وبالتالي فإن نصيب الفرد من هذه الخدمات يكون أعلى من السابق. كما أن الحياة المعيشية والعلمية تشهد رفاهية ونشاطا أكثر، نتيجة ازدهار الاقتصاد، وكثرة الاتصالات، وكثرة الاتصالات بالعالم الخارجي.</a:t>
            </a:r>
          </a:p>
          <a:p>
            <a:pPr algn="just" rtl="1"/>
            <a:r>
              <a:rPr lang="ar-SA" altLang="zh-CN" sz="4400" dirty="0"/>
              <a:t> </a:t>
            </a:r>
            <a:r>
              <a:rPr lang="ar-SA" altLang="zh-CN" sz="4400" dirty="0" smtClean="0"/>
              <a:t>  وقد ازدادت آثار النفط عندما اكتشف العلم الحديث استعمالات أخرى للبترول ومشتقاته، فضلا عن استخدامه في عمليات الوقود </a:t>
            </a:r>
            <a:endParaRPr lang="zh-CN" altLang="en-US" sz="4400" dirty="0"/>
          </a:p>
        </p:txBody>
      </p:sp>
    </p:spTree>
    <p:extLst>
      <p:ext uri="{BB962C8B-B14F-4D97-AF65-F5344CB8AC3E}">
        <p14:creationId xmlns:p14="http://schemas.microsoft.com/office/powerpoint/2010/main" val="177693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 y="0"/>
            <a:ext cx="12105860" cy="6639339"/>
          </a:xfrm>
        </p:spPr>
        <p:txBody>
          <a:bodyPr>
            <a:normAutofit/>
          </a:bodyPr>
          <a:lstStyle/>
          <a:p>
            <a:pPr algn="just" rtl="1"/>
            <a:r>
              <a:rPr lang="ar-SA" altLang="zh-CN" sz="4400" dirty="0" smtClean="0"/>
              <a:t>كمصدر رئيسي للطاقة، فأصبحت صناعة مشتقاته قائمة بذاتها، ودخلت في صنع بضائع الاستهلاك الضرورية، كالأدوية والأطعمة والملابس وغيرها من المواد التي تدخل في صميم حياتنا اليومية، ولا نغالي  إذا قلنا  إن البترول ومشتقاته يدخل في كثيرجدا من الأشياء التي يستعملها الإنسان في وقتنا الحاضر.</a:t>
            </a:r>
          </a:p>
          <a:p>
            <a:pPr algn="just" rtl="1"/>
            <a:r>
              <a:rPr lang="ar-SA" altLang="zh-CN" sz="4400" dirty="0"/>
              <a:t> </a:t>
            </a:r>
            <a:r>
              <a:rPr lang="ar-SA" altLang="zh-CN" sz="4400" dirty="0" smtClean="0"/>
              <a:t>   والبلاد العربية  وخاصة الخليجية من أغنى بقاع العالم بالنفط، ويزيد احتياطيها – كما تقدر الإحصاءات – عن نصف ما في العالم كله من احتياطي البترول. ويعادل إنتاجها اليومي من البترول ربع ما ينتج العالم كله، وعلى إنتاجه يتوقف سريان الحياة والصناعة والاقتصاد في كثير من بلاد العالم وخاصة أوربا وأمريكا واليابان.</a:t>
            </a:r>
            <a:endParaRPr lang="zh-CN" altLang="en-US" sz="4400" dirty="0"/>
          </a:p>
        </p:txBody>
      </p:sp>
    </p:spTree>
    <p:extLst>
      <p:ext uri="{BB962C8B-B14F-4D97-AF65-F5344CB8AC3E}">
        <p14:creationId xmlns:p14="http://schemas.microsoft.com/office/powerpoint/2010/main" val="199168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 y="0"/>
            <a:ext cx="12105860" cy="6639339"/>
          </a:xfrm>
        </p:spPr>
        <p:txBody>
          <a:bodyPr>
            <a:normAutofit/>
          </a:bodyPr>
          <a:lstStyle/>
          <a:p>
            <a:pPr algn="just" rtl="1"/>
            <a:r>
              <a:rPr lang="ar-SA" altLang="zh-CN" sz="4400" dirty="0" smtClean="0"/>
              <a:t>   والعرب لم يستفيدوا من نفطهم الغزير في بناء بلادهم وتنمية اقتصادهم فحسب، بل سبق لهم أن اتخذوا البترول سلاحا لهم في حرب رمضان، حيث منعوا بترولهم عن الدول التي كانت تؤيد عدؤهم، فوجدت فيه سلاحا قويا يشكل تهديدا كبيرا لحياتها، إذ قل إنتاجها وركد اقتصادها. وأخيرا لم يستطع التغلب على سلاح البترول، فانصرف كثير منها عن الوقوف إلى جانب إسرائيل، ووقفت إلى جانب العرب.</a:t>
            </a:r>
          </a:p>
          <a:p>
            <a:pPr algn="just" rtl="1"/>
            <a:r>
              <a:rPr lang="ar-SA" altLang="zh-CN" sz="4400" dirty="0"/>
              <a:t> </a:t>
            </a:r>
            <a:r>
              <a:rPr lang="ar-SA" altLang="zh-CN" sz="4400" dirty="0" smtClean="0"/>
              <a:t>   لقد فطن العرب إلى حرص بعض الدول على السيطرة الدائمة على نفطهم، لذا فإنهم يعملون الآن على أن يكون بترولهم لهم، وفي جدمة اقتصادهم و الدفاع عن حقوقهم.  </a:t>
            </a:r>
            <a:endParaRPr lang="zh-CN" altLang="en-US" sz="4400" dirty="0"/>
          </a:p>
        </p:txBody>
      </p:sp>
    </p:spTree>
    <p:extLst>
      <p:ext uri="{BB962C8B-B14F-4D97-AF65-F5344CB8AC3E}">
        <p14:creationId xmlns:p14="http://schemas.microsoft.com/office/powerpoint/2010/main" val="1017250657"/>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61</TotalTime>
  <Words>401</Words>
  <Application>Microsoft Office PowerPoint</Application>
  <PresentationFormat>宽屏</PresentationFormat>
  <Paragraphs>12</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Calibri Light</vt:lpstr>
      <vt:lpstr>Times New Roman</vt:lpstr>
      <vt:lpstr>回顾</vt:lpstr>
      <vt:lpstr>الدرس الرابع عشر </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الرابع عشر </dc:title>
  <dc:creator>MWH</dc:creator>
  <cp:lastModifiedBy>MWH</cp:lastModifiedBy>
  <cp:revision>10</cp:revision>
  <dcterms:created xsi:type="dcterms:W3CDTF">2020-05-04T08:55:01Z</dcterms:created>
  <dcterms:modified xsi:type="dcterms:W3CDTF">2020-05-04T10:40:21Z</dcterms:modified>
</cp:coreProperties>
</file>