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108" d="100"/>
          <a:sy n="108" d="100"/>
        </p:scale>
        <p:origin x="-17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6" t="14306" r="8941" b="630"/>
          <a:stretch/>
        </p:blipFill>
        <p:spPr>
          <a:xfrm>
            <a:off x="-104361" y="1"/>
            <a:ext cx="9352724" cy="6858000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BB0-F944-45B3-8AB8-5B449A3D7305}" type="datetimeFigureOut">
              <a:rPr lang="zh-CN" altLang="en-US" smtClean="0"/>
              <a:pPr/>
              <a:t>2016/4/26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948C-012D-4291-8BF8-90B0A550F1D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4354286" y="5216842"/>
            <a:ext cx="4469294" cy="467211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4354286" y="3790950"/>
            <a:ext cx="4469294" cy="1311242"/>
          </a:xfrm>
        </p:spPr>
        <p:txBody>
          <a:bodyPr>
            <a:noAutofit/>
          </a:bodyPr>
          <a:lstStyle>
            <a:lvl1pPr algn="ctr">
              <a:defRPr sz="3600" baseline="0">
                <a:solidFill>
                  <a:schemeClr val="accent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 smtClean="0"/>
              <a:t>单击此处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添加您的标题文字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54693209"/>
      </p:ext>
    </p:extLst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orient="horz" pos="1620">
          <p15:clr>
            <a:srgbClr val="FBAE40"/>
          </p15:clr>
        </p15:guide>
        <p15:guide id="2" pos="4967">
          <p15:clr>
            <a:srgbClr val="FBAE40"/>
          </p15:clr>
        </p15:guide>
        <p15:guide id="3" orient="horz" pos="2160">
          <p15:clr>
            <a:srgbClr val="FBAE40"/>
          </p15:clr>
        </p15:guide>
        <p15:guide id="4" pos="662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BB0-F944-45B3-8AB8-5B449A3D7305}" type="datetimeFigureOut">
              <a:rPr lang="zh-CN" altLang="en-US" smtClean="0"/>
              <a:pPr/>
              <a:t>2016/4/26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948C-012D-4291-8BF8-90B0A550F1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811661054"/>
      </p:ext>
    </p:extLst>
  </p:cSld>
  <p:clrMapOvr>
    <a:masterClrMapping/>
  </p:clrMapOvr>
  <p:transition spd="med">
    <p:wipe dir="d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/>
          </p:nvPr>
        </p:nvSpPr>
        <p:spPr>
          <a:xfrm>
            <a:off x="7628468" y="365128"/>
            <a:ext cx="886883" cy="581183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1585382" y="365128"/>
            <a:ext cx="5949952" cy="581183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BB0-F944-45B3-8AB8-5B449A3D7305}" type="datetimeFigureOut">
              <a:rPr lang="zh-CN" altLang="en-US" smtClean="0"/>
              <a:pPr/>
              <a:t>2016/4/26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948C-012D-4291-8BF8-90B0A550F1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685263964"/>
      </p:ext>
    </p:extLst>
  </p:cSld>
  <p:clrMapOvr>
    <a:masterClrMapping/>
  </p:clrMapOvr>
  <p:transition spd="med">
    <p:wipe dir="d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BB0-F944-45B3-8AB8-5B449A3D7305}" type="datetimeFigureOut">
              <a:rPr lang="zh-CN" altLang="en-US" smtClean="0"/>
              <a:pPr/>
              <a:t>2016/4/26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948C-012D-4291-8BF8-90B0A550F1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46333515"/>
      </p:ext>
    </p:extLst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1574007" y="2403922"/>
            <a:ext cx="5995988" cy="1235075"/>
          </a:xfrm>
        </p:spPr>
        <p:txBody>
          <a:bodyPr anchor="b">
            <a:normAutofit/>
          </a:bodyPr>
          <a:lstStyle>
            <a:lvl1pPr algn="ctr">
              <a:defRPr sz="30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 hasCustomPrompt="1"/>
          </p:nvPr>
        </p:nvSpPr>
        <p:spPr>
          <a:xfrm>
            <a:off x="1574009" y="3696145"/>
            <a:ext cx="5995987" cy="46800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单击此处添加您的副标题</a:t>
            </a:r>
            <a:endParaRPr lang="en-US" altLang="zh-CN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BB0-F944-45B3-8AB8-5B449A3D7305}" type="datetimeFigureOut">
              <a:rPr lang="zh-CN" altLang="en-US" smtClean="0"/>
              <a:pPr/>
              <a:t>2016/4/26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948C-012D-4291-8BF8-90B0A550F1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31635514"/>
      </p:ext>
    </p:extLst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3"/>
            <a:ext cx="3810000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501" y="1244603"/>
            <a:ext cx="3820587" cy="4932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BB0-F944-45B3-8AB8-5B449A3D7305}" type="datetimeFigureOut">
              <a:rPr lang="zh-CN" altLang="en-US" smtClean="0"/>
              <a:pPr/>
              <a:t>2016/4/26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948C-012D-4291-8BF8-90B0A550F1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376208"/>
      </p:ext>
    </p:extLst>
  </p:cSld>
  <p:clrMapOvr>
    <a:masterClrMapping/>
  </p:clrMapOvr>
  <p:transition spd="med">
    <p:wipe dir="d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7" y="13763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013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7" y="22002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7" y="13763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013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7" y="22002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BB0-F944-45B3-8AB8-5B449A3D7305}" type="datetimeFigureOut">
              <a:rPr lang="zh-CN" altLang="en-US" smtClean="0"/>
              <a:pPr/>
              <a:t>2016/4/26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948C-012D-4291-8BF8-90B0A550F1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54256135"/>
      </p:ext>
    </p:extLst>
  </p:cSld>
  <p:clrMapOvr>
    <a:masterClrMapping/>
  </p:clrMapOvr>
  <p:transition spd="med">
    <p:wipe dir="d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BB0-F944-45B3-8AB8-5B449A3D7305}" type="datetimeFigureOut">
              <a:rPr lang="zh-CN" altLang="en-US" smtClean="0"/>
              <a:pPr/>
              <a:t>2016/4/26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948C-012D-4291-8BF8-90B0A550F1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72562525"/>
      </p:ext>
    </p:extLst>
  </p:cSld>
  <p:clrMapOvr>
    <a:masterClrMapping/>
  </p:clrMapOvr>
  <p:transition spd="med">
    <p:wipe dir="d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40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BB0-F944-45B3-8AB8-5B449A3D7305}" type="datetimeFigureOut">
              <a:rPr lang="zh-CN" altLang="en-US" smtClean="0"/>
              <a:pPr/>
              <a:t>2016/4/26</a:t>
            </a:fld>
            <a:endParaRPr lang="zh-CN" altLang="en-US"/>
          </a:p>
        </p:txBody>
      </p:sp>
      <p:sp>
        <p:nvSpPr>
          <p:cNvPr id="3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948C-012D-4291-8BF8-90B0A550F1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007712980"/>
      </p:ext>
    </p:extLst>
  </p:cSld>
  <p:clrMapOvr>
    <a:masterClrMapping/>
  </p:clrMapOvr>
  <p:transition spd="med">
    <p:wipe dir="d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58443" y="533403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>
          <a:xfrm>
            <a:off x="4115992" y="1063631"/>
            <a:ext cx="4629150" cy="4873625"/>
          </a:xfrm>
        </p:spPr>
        <p:txBody>
          <a:bodyPr>
            <a:normAutofit/>
          </a:bodyPr>
          <a:lstStyle>
            <a:lvl1pPr>
              <a:defRPr sz="1125"/>
            </a:lvl1pPr>
            <a:lvl2pPr>
              <a:defRPr sz="1013"/>
            </a:lvl2pPr>
            <a:lvl3pPr>
              <a:defRPr sz="900"/>
            </a:lvl3pPr>
            <a:lvl4pPr>
              <a:defRPr sz="788"/>
            </a:lvl4pPr>
            <a:lvl5pPr>
              <a:defRPr sz="788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858443" y="2133603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BB0-F944-45B3-8AB8-5B449A3D7305}" type="datetimeFigureOut">
              <a:rPr lang="zh-CN" altLang="en-US" smtClean="0"/>
              <a:pPr/>
              <a:t>2016/4/26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948C-012D-4291-8BF8-90B0A550F1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81360468"/>
      </p:ext>
    </p:extLst>
  </p:cSld>
  <p:clrMapOvr>
    <a:masterClrMapping/>
  </p:clrMapOvr>
  <p:transition spd="med">
    <p:wipe dir="d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934644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4082125" y="987430"/>
            <a:ext cx="4629150" cy="4873625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934644" y="2057401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4BBB0-F944-45B3-8AB8-5B449A3D7305}" type="datetimeFigureOut">
              <a:rPr lang="zh-CN" altLang="en-US" smtClean="0"/>
              <a:pPr/>
              <a:t>2016/4/26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948C-012D-4291-8BF8-90B0A550F1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63327609"/>
      </p:ext>
    </p:extLst>
  </p:cSld>
  <p:clrMapOvr>
    <a:masterClrMapping/>
  </p:clrMapOvr>
  <p:transition spd="med">
    <p:wipe dir="d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13"/>
          <p:cNvGrpSpPr/>
          <p:nvPr/>
        </p:nvGrpSpPr>
        <p:grpSpPr>
          <a:xfrm>
            <a:off x="0" y="0"/>
            <a:ext cx="9144000" cy="6876823"/>
            <a:chOff x="0" y="-18822"/>
            <a:chExt cx="12192000" cy="8870800"/>
          </a:xfrm>
        </p:grpSpPr>
        <p:grpSp>
          <p:nvGrpSpPr>
            <p:cNvPr id="9" name="组合 6"/>
            <p:cNvGrpSpPr/>
            <p:nvPr userDrawn="1"/>
          </p:nvGrpSpPr>
          <p:grpSpPr>
            <a:xfrm>
              <a:off x="0" y="-18822"/>
              <a:ext cx="12192000" cy="4656136"/>
              <a:chOff x="0" y="-18822"/>
              <a:chExt cx="12192000" cy="4656136"/>
            </a:xfrm>
          </p:grpSpPr>
          <p:pic>
            <p:nvPicPr>
              <p:cNvPr id="11" name="图片 10"/>
              <p:cNvPicPr>
                <a:picLocks noChangeAspect="1"/>
              </p:cNvPicPr>
              <p:nvPr userDrawn="1"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43993" t="49127" r="-1086"/>
              <a:stretch/>
            </p:blipFill>
            <p:spPr>
              <a:xfrm>
                <a:off x="0" y="-14515"/>
                <a:ext cx="6960864" cy="4651829"/>
              </a:xfrm>
              <a:prstGeom prst="rect">
                <a:avLst/>
              </a:prstGeom>
            </p:spPr>
          </p:pic>
          <p:pic>
            <p:nvPicPr>
              <p:cNvPr id="13" name="图片 12"/>
              <p:cNvPicPr>
                <a:picLocks noChangeAspect="1"/>
              </p:cNvPicPr>
              <p:nvPr userDrawn="1"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67008" t="49127" r="-1087"/>
              <a:stretch/>
            </p:blipFill>
            <p:spPr>
              <a:xfrm flipH="1">
                <a:off x="6604550" y="-18822"/>
                <a:ext cx="5587450" cy="4651829"/>
              </a:xfrm>
              <a:prstGeom prst="rect">
                <a:avLst/>
              </a:prstGeom>
            </p:spPr>
          </p:pic>
        </p:grpSp>
        <p:sp>
          <p:nvSpPr>
            <p:cNvPr id="8" name="矩形 7"/>
            <p:cNvSpPr/>
            <p:nvPr userDrawn="1"/>
          </p:nvSpPr>
          <p:spPr>
            <a:xfrm>
              <a:off x="0" y="4484914"/>
              <a:ext cx="12192000" cy="4367064"/>
            </a:xfrm>
            <a:prstGeom prst="rect">
              <a:avLst/>
            </a:prstGeom>
            <a:solidFill>
              <a:srgbClr val="0403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314450" y="-9524"/>
            <a:ext cx="7405007" cy="838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4BBB0-F944-45B3-8AB8-5B449A3D7305}" type="datetimeFigureOut">
              <a:rPr lang="zh-CN" altLang="en-US" smtClean="0"/>
              <a:pPr/>
              <a:t>2016/4/26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2948C-012D-4291-8BF8-90B0A550F1DF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544286" y="1162050"/>
            <a:ext cx="8175171" cy="51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</p:spTree>
    <p:extLst>
      <p:ext uri="{BB962C8B-B14F-4D97-AF65-F5344CB8AC3E}">
        <p14:creationId xmlns:p14="http://schemas.microsoft.com/office/powerpoint/2010/main" xmlns="" val="311161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tx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ea"/>
          <a:ea typeface="+mj-ea"/>
          <a:cs typeface="+mj-cs"/>
        </a:defRPr>
      </a:lvl1pPr>
    </p:titleStyle>
    <p:bodyStyle>
      <a:lvl1pPr marL="200918" indent="-200918" algn="just" defTabSz="514350" rtl="0" eaLnBrk="1" latinLnBrk="0" hangingPunct="1">
        <a:lnSpc>
          <a:spcPct val="110000"/>
        </a:lnSpc>
        <a:spcBef>
          <a:spcPts val="1013"/>
        </a:spcBef>
        <a:spcAft>
          <a:spcPts val="0"/>
        </a:spcAft>
        <a:buClr>
          <a:schemeClr val="tx1"/>
        </a:buClr>
        <a:buSzPct val="70000"/>
        <a:buFont typeface="Wingdings 2" panose="05020102010507070707" pitchFamily="18" charset="2"/>
        <a:buChar char=""/>
        <a:defRPr sz="2400" kern="1200" baseline="0">
          <a:solidFill>
            <a:schemeClr val="tx1"/>
          </a:solidFill>
          <a:latin typeface="+mj-ea"/>
          <a:ea typeface="+mj-ea"/>
          <a:cs typeface="+mn-cs"/>
        </a:defRPr>
      </a:lvl1pPr>
      <a:lvl2pPr marL="200918" indent="-200918" algn="just" defTabSz="514350" rtl="0" eaLnBrk="1" latinLnBrk="0" hangingPunct="1">
        <a:lnSpc>
          <a:spcPct val="130000"/>
        </a:lnSpc>
        <a:spcBef>
          <a:spcPts val="0"/>
        </a:spcBef>
        <a:spcAft>
          <a:spcPts val="338"/>
        </a:spcAft>
        <a:buClr>
          <a:schemeClr val="accent2">
            <a:lumMod val="60000"/>
            <a:lumOff val="40000"/>
          </a:schemeClr>
        </a:buClr>
        <a:buFont typeface="宋体" panose="02010600030101010101" pitchFamily="2" charset="-122"/>
        <a:buChar char=" "/>
        <a:defRPr sz="1800" kern="1200" baseline="0">
          <a:solidFill>
            <a:schemeClr val="tx1"/>
          </a:solidFill>
          <a:latin typeface="+mn-ea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altLang="zh-CN" sz="5400" dirty="0" smtClean="0"/>
              <a:t>بيت الأستاذ</a:t>
            </a:r>
            <a:endParaRPr lang="zh-CN" altLang="en-US" sz="54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8662" y="3357562"/>
            <a:ext cx="7267575" cy="1282352"/>
          </a:xfrm>
        </p:spPr>
        <p:txBody>
          <a:bodyPr/>
          <a:lstStyle/>
          <a:p>
            <a:r>
              <a:rPr lang="ar-EG" altLang="zh-CN" sz="6000" i="1" dirty="0" smtClean="0"/>
              <a:t>الدرس الثانى عشر</a:t>
            </a:r>
            <a:endParaRPr lang="zh-CN" altLang="en-US" sz="6000" i="1" dirty="0"/>
          </a:p>
        </p:txBody>
      </p:sp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EG" altLang="zh-CN" sz="6000" dirty="0" smtClean="0"/>
              <a:t>العبارات المفيدة</a:t>
            </a:r>
            <a:endParaRPr lang="zh-CN" altLang="en-US" sz="6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rtl="1"/>
            <a:r>
              <a:rPr lang="ar-EG" altLang="zh-CN" sz="4000" dirty="0" smtClean="0"/>
              <a:t>اشتغل( شُغْلٌ ج أَشْغَالٌ= عمل ج أعمال، مشغول)</a:t>
            </a:r>
          </a:p>
          <a:p>
            <a:pPr rtl="1"/>
            <a:r>
              <a:rPr lang="ar-EG" altLang="zh-CN" sz="3200" dirty="0" smtClean="0"/>
              <a:t>-من لا يشتغلْ لا يأكلْ.</a:t>
            </a:r>
          </a:p>
          <a:p>
            <a:pPr rtl="1"/>
            <a:r>
              <a:rPr lang="ar-EG" altLang="zh-CN" sz="3200" dirty="0" smtClean="0"/>
              <a:t>الفلاح يشتغل فى الحقل، والطبيب يشتغل فى المستشفى،</a:t>
            </a:r>
            <a:r>
              <a:rPr lang="en-US" altLang="zh-CN" sz="3200" dirty="0" smtClean="0"/>
              <a:t> </a:t>
            </a:r>
            <a:r>
              <a:rPr lang="ar-EG" altLang="zh-CN" sz="3200" dirty="0" smtClean="0"/>
              <a:t>والمدرس يشتغل فى المدرسة.</a:t>
            </a:r>
            <a:endParaRPr lang="en-US" altLang="zh-CN" sz="3200" dirty="0" smtClean="0"/>
          </a:p>
          <a:p>
            <a:pPr rtl="1"/>
            <a:r>
              <a:rPr lang="ar-EG" altLang="zh-CN" sz="3200" dirty="0" smtClean="0"/>
              <a:t>ماذا تشتغل الآن؟ أو بمَ تشتغل الآن؟</a:t>
            </a:r>
          </a:p>
          <a:p>
            <a:pPr rtl="1"/>
            <a:r>
              <a:rPr lang="ar-EG" altLang="zh-CN" sz="3200" dirty="0" smtClean="0"/>
              <a:t>أنا مشغول فى هذه الأيام.</a:t>
            </a:r>
          </a:p>
          <a:p>
            <a:pPr rtl="1"/>
            <a:r>
              <a:rPr lang="ar-EG" altLang="zh-CN" sz="3200" dirty="0" smtClean="0"/>
              <a:t>ما شغلك فى هذه الشركة؟</a:t>
            </a:r>
          </a:p>
          <a:p>
            <a:pPr rtl="1"/>
            <a:r>
              <a:rPr lang="ar-EG" altLang="zh-CN" sz="3200" dirty="0" smtClean="0"/>
              <a:t>ليس لى شغل الآن، يمكن أن أخرج معك للنزهة.</a:t>
            </a:r>
            <a:endParaRPr lang="zh-CN" altLang="en-US" sz="3200" dirty="0"/>
          </a:p>
        </p:txBody>
      </p:sp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altLang="zh-CN" sz="4000" dirty="0" smtClean="0"/>
              <a:t>شَاهَدَ، مشاهدةً (شهادةٌ</a:t>
            </a:r>
            <a:r>
              <a:rPr lang="zh-CN" altLang="en-US" dirty="0" smtClean="0"/>
              <a:t>证书</a:t>
            </a:r>
            <a:r>
              <a:rPr lang="ar-EG" altLang="zh-CN" sz="4000" dirty="0" smtClean="0"/>
              <a:t>):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r>
              <a:rPr lang="ar-EG" altLang="zh-CN" sz="3600" dirty="0" smtClean="0"/>
              <a:t>ذلك الولد يحب أن يشاهد التلفويون.</a:t>
            </a:r>
          </a:p>
          <a:p>
            <a:pPr rtl="1"/>
            <a:r>
              <a:rPr lang="ar-EG" altLang="zh-CN" sz="3600" dirty="0" smtClean="0"/>
              <a:t>هل تريد أن تذهب معى لمشاهدة الفيلم؟</a:t>
            </a:r>
          </a:p>
          <a:p>
            <a:pPr rtl="1"/>
            <a:r>
              <a:rPr lang="ar-EG" altLang="zh-CN" sz="3600" dirty="0" smtClean="0"/>
              <a:t>حصل على شهادة الجامعة، بعد دراسة أربع سنوات.</a:t>
            </a:r>
          </a:p>
          <a:p>
            <a:pPr rtl="1"/>
            <a:r>
              <a:rPr lang="ar-EG" altLang="zh-CN" sz="3600" dirty="0" smtClean="0"/>
              <a:t>نشاهد الفيلم مرة كل أسبوع.</a:t>
            </a:r>
          </a:p>
        </p:txBody>
      </p:sp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altLang="zh-CN" sz="4000" dirty="0" smtClean="0"/>
              <a:t>نَاقَشَ مناقشةً ونقاشا: 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07704" y="1412776"/>
            <a:ext cx="6738729" cy="5146677"/>
          </a:xfrm>
        </p:spPr>
        <p:txBody>
          <a:bodyPr>
            <a:normAutofit fontScale="92500"/>
          </a:bodyPr>
          <a:lstStyle/>
          <a:p>
            <a:pPr rtl="1"/>
            <a:r>
              <a:rPr lang="ar-EG" altLang="zh-CN" sz="3600" dirty="0" smtClean="0"/>
              <a:t>ابراهيم يناقش صديقه فى كلمة لم يفهمْها جيدا.</a:t>
            </a:r>
          </a:p>
          <a:p>
            <a:pPr rtl="1"/>
            <a:r>
              <a:rPr lang="ar-EG" altLang="zh-CN" sz="3600" dirty="0" smtClean="0"/>
              <a:t>يقوم الطلاب بالمناقشة فى حجرة الدرس حول هذا الموضوع.</a:t>
            </a:r>
          </a:p>
          <a:p>
            <a:pPr rtl="1"/>
            <a:r>
              <a:rPr lang="ar-EG" altLang="zh-CN" sz="3600" dirty="0" smtClean="0"/>
              <a:t>هذا واجب عليك، فلا تناقشْنى فيه.</a:t>
            </a:r>
          </a:p>
          <a:p>
            <a:pPr rtl="1"/>
            <a:r>
              <a:rPr lang="ar-EG" altLang="zh-CN" sz="3600" dirty="0" smtClean="0"/>
              <a:t>الأستاذ يقدم هذا الموضوع الى الطلاب للنقاش.</a:t>
            </a:r>
          </a:p>
          <a:p>
            <a:pPr rtl="1"/>
            <a:r>
              <a:rPr lang="ar-EG" altLang="zh-CN" sz="3600" dirty="0" smtClean="0"/>
              <a:t>بعد المناقشة فهم الطلاب الدرس كلَّه.</a:t>
            </a:r>
          </a:p>
          <a:p>
            <a:pPr rtl="1"/>
            <a:r>
              <a:rPr lang="ar-EG" altLang="zh-CN" sz="3600" dirty="0" smtClean="0"/>
              <a:t>يمكنكم أن تتناقشوا هذه المسألة.</a:t>
            </a:r>
            <a:endParaRPr lang="zh-CN" altLang="en-US" sz="3600" dirty="0"/>
          </a:p>
        </p:txBody>
      </p:sp>
    </p:spTree>
  </p:cSld>
  <p:clrMapOvr>
    <a:masterClrMapping/>
  </p:clrMapOvr>
  <p:transition spd="med">
    <p:wipe/>
    <p:sndAc>
      <p:endSnd/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altLang="zh-CN" sz="4000" dirty="0" smtClean="0"/>
              <a:t>أصبح يصبح إصباحا: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r>
              <a:rPr lang="ar-EG" altLang="zh-CN" sz="3600" dirty="0" smtClean="0"/>
              <a:t>كيف أصبح الأمر هكذا.</a:t>
            </a:r>
          </a:p>
          <a:p>
            <a:pPr rtl="1"/>
            <a:r>
              <a:rPr lang="ar-EG" altLang="zh-CN" sz="3600" dirty="0" smtClean="0"/>
              <a:t>ماذا تقول؟ أصبحت الآن لا أفهم كلامك!</a:t>
            </a:r>
          </a:p>
          <a:p>
            <a:pPr rtl="1"/>
            <a:r>
              <a:rPr lang="ar-EG" altLang="zh-CN" sz="3600" dirty="0" smtClean="0"/>
              <a:t>كانت سعاد طالبة فى جامعة بكين وأصبحت </a:t>
            </a:r>
            <a:r>
              <a:rPr lang="ar-EG" altLang="zh-CN" sz="3600" smtClean="0"/>
              <a:t>الآن مترجمة </a:t>
            </a:r>
            <a:r>
              <a:rPr lang="ar-EG" altLang="zh-CN" sz="3600" dirty="0" smtClean="0"/>
              <a:t>فى وزارة الخارجية.</a:t>
            </a:r>
          </a:p>
          <a:p>
            <a:pPr rtl="1"/>
            <a:r>
              <a:rPr lang="ar-EG" altLang="zh-CN" sz="3600" dirty="0" smtClean="0"/>
              <a:t>كنت طالبا وأصبحت الآن مدرسا.</a:t>
            </a:r>
            <a:endParaRPr lang="zh-CN" altLang="en-US" sz="3600" dirty="0"/>
          </a:p>
        </p:txBody>
      </p:sp>
    </p:spTree>
  </p:cSld>
  <p:clrMapOvr>
    <a:masterClrMapping/>
  </p:clrMapOvr>
  <p:transition spd="med">
    <p:wipe/>
    <p:sndAc>
      <p:endSnd/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altLang="zh-CN" sz="4000" dirty="0" smtClean="0"/>
              <a:t>عاد يعود عودة( رجع يرجع رجوعا):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r>
              <a:rPr lang="ar-EG" altLang="zh-CN" sz="3200" dirty="0" smtClean="0"/>
              <a:t>بعد العشاء، يعود الطلاب الى المسكن.</a:t>
            </a:r>
          </a:p>
          <a:p>
            <a:pPr rtl="1"/>
            <a:r>
              <a:rPr lang="ar-EG" altLang="zh-CN" sz="3200" dirty="0" smtClean="0"/>
              <a:t>بعد عودته من المدرسة، بدأ يذاكر الدروس فى البيت.</a:t>
            </a:r>
          </a:p>
          <a:p>
            <a:pPr rtl="1"/>
            <a:r>
              <a:rPr lang="ar-EG" altLang="zh-CN" sz="3200" dirty="0" smtClean="0"/>
              <a:t>هذا الفضل يعود الى جهود الأستاذ.</a:t>
            </a:r>
          </a:p>
          <a:p>
            <a:pPr rtl="1"/>
            <a:r>
              <a:rPr lang="ar-EG" altLang="zh-CN" sz="3200" dirty="0" smtClean="0"/>
              <a:t>استراح قليلا، ثم عاد الى قراءة نص الدرس.</a:t>
            </a:r>
          </a:p>
          <a:p>
            <a:pPr rtl="1"/>
            <a:r>
              <a:rPr lang="ar-EG" altLang="zh-CN" sz="3200" dirty="0" smtClean="0"/>
              <a:t>استراح قليلا، ثم عاد يقرأ نص الدرس.</a:t>
            </a:r>
          </a:p>
          <a:p>
            <a:pPr rtl="1"/>
            <a:r>
              <a:rPr lang="ar-EG" altLang="zh-CN" sz="3200" dirty="0" smtClean="0"/>
              <a:t>يعود العمال الى بيوتهم فى الساعة الثامنة بعد الظهر.</a:t>
            </a:r>
          </a:p>
          <a:p>
            <a:pPr rtl="1"/>
            <a:endParaRPr lang="zh-CN" altLang="en-US" sz="3200" dirty="0"/>
          </a:p>
        </p:txBody>
      </p:sp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0530A99PPBG">
  <a:themeElements>
    <a:clrScheme name="自定义 697">
      <a:dk1>
        <a:srgbClr val="FFFFFF"/>
      </a:dk1>
      <a:lt1>
        <a:srgbClr val="434547"/>
      </a:lt1>
      <a:dk2>
        <a:srgbClr val="FFFFFF"/>
      </a:dk2>
      <a:lt2>
        <a:srgbClr val="434547"/>
      </a:lt2>
      <a:accent1>
        <a:srgbClr val="FF9800"/>
      </a:accent1>
      <a:accent2>
        <a:srgbClr val="FFC200"/>
      </a:accent2>
      <a:accent3>
        <a:srgbClr val="E3DB3D"/>
      </a:accent3>
      <a:accent4>
        <a:srgbClr val="A1BB43"/>
      </a:accent4>
      <a:accent5>
        <a:srgbClr val="55B5D3"/>
      </a:accent5>
      <a:accent6>
        <a:srgbClr val="C00000"/>
      </a:accent6>
      <a:hlink>
        <a:srgbClr val="00B0F0"/>
      </a:hlink>
      <a:folHlink>
        <a:srgbClr val="AFB2B4"/>
      </a:folHlink>
    </a:clrScheme>
    <a:fontScheme name="自定义 9">
      <a:majorFont>
        <a:latin typeface="Baskerville Old Face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264</Words>
  <Application>Microsoft Office PowerPoint</Application>
  <PresentationFormat>全屏显示(4:3)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A000120140530A99PPBG</vt:lpstr>
      <vt:lpstr>الدرس الثانى عشر</vt:lpstr>
      <vt:lpstr>العبارات المفيدة</vt:lpstr>
      <vt:lpstr>شَاهَدَ، مشاهدةً (شهادةٌ证书):</vt:lpstr>
      <vt:lpstr>نَاقَشَ مناقشةً ونقاشا: </vt:lpstr>
      <vt:lpstr>أصبح يصبح إصباحا:</vt:lpstr>
      <vt:lpstr>عاد يعود عودة( رجع يرجع رجوعا):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الثانى عشر</dc:title>
  <dc:creator>admin</dc:creator>
  <cp:lastModifiedBy>Administrator</cp:lastModifiedBy>
  <cp:revision>21</cp:revision>
  <dcterms:created xsi:type="dcterms:W3CDTF">2016-04-25T12:30:44Z</dcterms:created>
  <dcterms:modified xsi:type="dcterms:W3CDTF">2016-04-26T12:54:33Z</dcterms:modified>
</cp:coreProperties>
</file>